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1" r:id="rId4"/>
    <p:sldId id="268" r:id="rId5"/>
    <p:sldId id="259" r:id="rId6"/>
    <p:sldId id="265" r:id="rId7"/>
    <p:sldId id="258" r:id="rId8"/>
    <p:sldId id="269" r:id="rId9"/>
  </p:sldIdLst>
  <p:sldSz cx="12801600" cy="9601200" type="A3"/>
  <p:notesSz cx="6797675" cy="9926638"/>
  <p:defaultTextStyle>
    <a:defPPr>
      <a:defRPr lang="en-US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164" y="90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4DF895-EF44-4A44-A9A4-AEF2B1C58F71}" type="datetimeFigureOut">
              <a:rPr lang="da-DK" smtClean="0"/>
              <a:t>25-09-2023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B35AC6-C8E3-4F0A-B1BE-4741D9DE37B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61736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61CAF-DFC2-47AD-BFE3-91258C0ACB39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3676-E659-4BF4-B477-A1C045CBE22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761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61CAF-DFC2-47AD-BFE3-91258C0ACB39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3676-E659-4BF4-B477-A1C045CBE22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904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61CAF-DFC2-47AD-BFE3-91258C0ACB39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3676-E659-4BF4-B477-A1C045CBE22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525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61CAF-DFC2-47AD-BFE3-91258C0ACB39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3676-E659-4BF4-B477-A1C045CBE22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747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61CAF-DFC2-47AD-BFE3-91258C0ACB39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3676-E659-4BF4-B477-A1C045CBE22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261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61CAF-DFC2-47AD-BFE3-91258C0ACB39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3676-E659-4BF4-B477-A1C045CBE22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46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61CAF-DFC2-47AD-BFE3-91258C0ACB39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3676-E659-4BF4-B477-A1C045CBE22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21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61CAF-DFC2-47AD-BFE3-91258C0ACB39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3676-E659-4BF4-B477-A1C045CBE22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003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61CAF-DFC2-47AD-BFE3-91258C0ACB39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3676-E659-4BF4-B477-A1C045CBE22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64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61CAF-DFC2-47AD-BFE3-91258C0ACB39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3676-E659-4BF4-B477-A1C045CBE22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12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61CAF-DFC2-47AD-BFE3-91258C0ACB39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E3676-E659-4BF4-B477-A1C045CBE22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514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61CAF-DFC2-47AD-BFE3-91258C0ACB39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E3676-E659-4BF4-B477-A1C045CBE22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82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dk/url?sa=i&amp;rct=j&amp;q=&amp;esrc=s&amp;source=images&amp;cd=&amp;cad=rja&amp;uact=8&amp;ved=0ahUKEwiN2_a6_LDWAhWGKVAKHUBNC5YQjRwIBw&amp;url=https://www.turbosquid.com/3d-model/toolbox&amp;psig=AFQjCNFSuWN5je-Qiu3-SqO8JD-MmME-qQ&amp;ust=1505900968529347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google.dk/url?sa=i&amp;rct=j&amp;q=&amp;esrc=s&amp;source=images&amp;cd=&amp;cad=rja&amp;uact=8&amp;ved=0ahUKEwj899Gog7HWAhWDfFAKHcKkDPAQjRwIBw&amp;url=https://www.pinterest.com/pin/507992032953708064/&amp;psig=AFQjCNEl9ATpPW4-RHtfLuv9b3yyXyfDeA&amp;ust=1505902748678742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dk/url?sa=i&amp;rct=j&amp;q=&amp;esrc=s&amp;source=images&amp;cd=&amp;cad=rja&amp;uact=8&amp;ved=0ahUKEwjEyZ6al7HWAhUBbVAKHXEjA0sQjRwIBw&amp;url=https://www.justprotools.com.au/maxim-black-cantilever-small-toolbox-pi-1715f-bk&amp;psig=AFQjCNEwK5-aTA7DeLRJtD485DuCAy6Y0g&amp;ust=1505908142062950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dk/url?sa=i&amp;rct=j&amp;q=&amp;esrc=s&amp;source=images&amp;cd=&amp;cad=rja&amp;uact=8&amp;ved=0ahUKEwjV6OqfhrHWAhWMKVAKHbHqDC4QjRwIBw&amp;url=http://www.yarmo.co.uk/sealey-cantilever-toolbox-4-tray-530mm-hi-vis-green-ap521hv/&amp;psig=AFQjCNH9YmS9r_y43c4_TqF3kxOHYBgqOQ&amp;ust=1505903601519568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google.dk/url?sa=i&amp;rct=j&amp;q=&amp;esrc=s&amp;source=images&amp;cd=&amp;cad=rja&amp;uact=8&amp;ved=0ahUKEwiz-OO_hbHWAhXPh7QKHaC-CbsQjRwIBw&amp;url=https://www.flipkart.com/attrico-17-inch-big-tool-box-tray/p/itmedyfghntqwhpf&amp;psig=AFQjCNHSa04qixm0tNKSbSuTto9YlrKkMA&amp;ust=1505903357214501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google.dk/url?sa=i&amp;rct=j&amp;q=&amp;esrc=s&amp;source=images&amp;cd=&amp;cad=rja&amp;uact=8&amp;ved=0ahUKEwjGqYH3l7HWAhXDbFAKHcBcBQ0QjRwIBw&amp;url=https://www.toolbank.com/0/p/BAH3149OR&amp;psig=AFQjCNFrexFLjkeA4D5D8DvQ3gH1XlTRPA&amp;ust=1505908350593585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google.dk/url?sa=i&amp;rct=j&amp;q=&amp;esrc=s&amp;source=images&amp;cd=&amp;ved=0ahUKEwijjKiz3ovXAhWDL1AKHd_jB2IQjRwIBw&amp;url=https://www.amazon.com/Homak-BW00210220-Industrial-Cantilever-Toolbox/dp/B001CM27N8&amp;psig=AOvVaw0D8jwx3YHKpISrmNKfBbNR&amp;ust=1509019634495355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illedresultat for toolbox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2923" y="6158355"/>
            <a:ext cx="3347693" cy="3347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boks 3"/>
          <p:cNvSpPr txBox="1"/>
          <p:nvPr/>
        </p:nvSpPr>
        <p:spPr>
          <a:xfrm>
            <a:off x="4297055" y="273877"/>
            <a:ext cx="31735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4000" dirty="0" smtClean="0"/>
              <a:t>Sygeplejersker</a:t>
            </a:r>
            <a:endParaRPr lang="en-US" sz="4000" dirty="0"/>
          </a:p>
        </p:txBody>
      </p:sp>
      <p:sp>
        <p:nvSpPr>
          <p:cNvPr id="12" name="Tekstboks 11"/>
          <p:cNvSpPr txBox="1"/>
          <p:nvPr/>
        </p:nvSpPr>
        <p:spPr>
          <a:xfrm>
            <a:off x="7975445" y="1783690"/>
            <a:ext cx="4464496" cy="1985159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/>
              <a:t>Har det overordnede ansvar </a:t>
            </a:r>
            <a:r>
              <a:rPr lang="da-DK" dirty="0" smtClean="0"/>
              <a:t>for </a:t>
            </a:r>
            <a:r>
              <a:rPr lang="da-DK" dirty="0"/>
              <a:t>komplekse  sundheds- og </a:t>
            </a:r>
            <a:r>
              <a:rPr lang="da-DK" dirty="0" smtClean="0"/>
              <a:t>sygeplejeopgaver</a:t>
            </a:r>
          </a:p>
          <a:p>
            <a:pPr marL="342900" indent="-342900">
              <a:buFontTx/>
              <a:buChar char="-"/>
            </a:pPr>
            <a:r>
              <a:rPr lang="da-DK" sz="1600" dirty="0" smtClean="0"/>
              <a:t>sårpleje, </a:t>
            </a:r>
            <a:r>
              <a:rPr lang="da-DK" sz="1600" dirty="0" err="1" smtClean="0"/>
              <a:t>stomipleje</a:t>
            </a:r>
            <a:r>
              <a:rPr lang="da-DK" sz="1600" dirty="0" smtClean="0"/>
              <a:t>, </a:t>
            </a:r>
            <a:r>
              <a:rPr lang="da-DK" sz="1600" dirty="0" err="1" smtClean="0"/>
              <a:t>tracheostomi</a:t>
            </a:r>
            <a:r>
              <a:rPr lang="da-DK" sz="1600" dirty="0" smtClean="0"/>
              <a:t>, etc.  Komplekse opgaver  vedrørende neurologiske og medicinsk sygdomme. </a:t>
            </a:r>
            <a:endParaRPr lang="en-US" dirty="0"/>
          </a:p>
        </p:txBody>
      </p:sp>
      <p:sp>
        <p:nvSpPr>
          <p:cNvPr id="13" name="Tekstboks 12"/>
          <p:cNvSpPr txBox="1"/>
          <p:nvPr/>
        </p:nvSpPr>
        <p:spPr>
          <a:xfrm>
            <a:off x="250244" y="1783690"/>
            <a:ext cx="7273145" cy="47705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/>
              <a:t>Dispensere og administrerer </a:t>
            </a:r>
            <a:r>
              <a:rPr lang="da-DK" dirty="0" smtClean="0"/>
              <a:t>medicin, samt iv-medicin.</a:t>
            </a:r>
          </a:p>
        </p:txBody>
      </p:sp>
      <p:sp>
        <p:nvSpPr>
          <p:cNvPr id="14" name="Tekstboks 13"/>
          <p:cNvSpPr txBox="1"/>
          <p:nvPr/>
        </p:nvSpPr>
        <p:spPr>
          <a:xfrm>
            <a:off x="172601" y="2522354"/>
            <a:ext cx="3851936" cy="1246495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/>
              <a:t>D</a:t>
            </a:r>
            <a:r>
              <a:rPr lang="da-DK" dirty="0" smtClean="0"/>
              <a:t>agligt </a:t>
            </a:r>
            <a:r>
              <a:rPr lang="da-DK" dirty="0"/>
              <a:t>ansvar for </a:t>
            </a:r>
            <a:r>
              <a:rPr lang="da-DK" dirty="0" smtClean="0"/>
              <a:t>ressourcer og personale-</a:t>
            </a:r>
          </a:p>
          <a:p>
            <a:r>
              <a:rPr lang="da-DK" dirty="0" smtClean="0"/>
              <a:t>fordeling i plejegruppen. </a:t>
            </a:r>
            <a:endParaRPr lang="en-US" dirty="0"/>
          </a:p>
        </p:txBody>
      </p:sp>
      <p:sp>
        <p:nvSpPr>
          <p:cNvPr id="16" name="Højrepil 15"/>
          <p:cNvSpPr/>
          <p:nvPr/>
        </p:nvSpPr>
        <p:spPr>
          <a:xfrm rot="17677107">
            <a:off x="6292151" y="617988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Højrepil 16"/>
          <p:cNvSpPr/>
          <p:nvPr/>
        </p:nvSpPr>
        <p:spPr>
          <a:xfrm rot="16200000">
            <a:off x="5225821" y="589466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Højrepil 19"/>
          <p:cNvSpPr/>
          <p:nvPr/>
        </p:nvSpPr>
        <p:spPr>
          <a:xfrm rot="14261517">
            <a:off x="4143317" y="606965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kstboks 1"/>
          <p:cNvSpPr txBox="1"/>
          <p:nvPr/>
        </p:nvSpPr>
        <p:spPr>
          <a:xfrm>
            <a:off x="1176745" y="1011624"/>
            <a:ext cx="9414180" cy="47705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Fundamentals of Care, med etablering af relationen som kerneelement</a:t>
            </a:r>
            <a:endParaRPr lang="en-US" dirty="0"/>
          </a:p>
        </p:txBody>
      </p:sp>
      <p:sp>
        <p:nvSpPr>
          <p:cNvPr id="3" name="Tekstboks 2"/>
          <p:cNvSpPr txBox="1"/>
          <p:nvPr/>
        </p:nvSpPr>
        <p:spPr>
          <a:xfrm>
            <a:off x="100961" y="7360772"/>
            <a:ext cx="3622915" cy="201593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Rehabiliterende sygepleje:</a:t>
            </a:r>
          </a:p>
          <a:p>
            <a:pPr marL="342900" indent="-342900">
              <a:buFontTx/>
              <a:buChar char="-"/>
            </a:pPr>
            <a:r>
              <a:rPr lang="da-DK" dirty="0" smtClean="0"/>
              <a:t>Bevarende</a:t>
            </a:r>
          </a:p>
          <a:p>
            <a:pPr marL="342900" indent="-342900">
              <a:buFontTx/>
              <a:buChar char="-"/>
            </a:pPr>
            <a:r>
              <a:rPr lang="da-DK" dirty="0" smtClean="0"/>
              <a:t>Trøstende</a:t>
            </a:r>
          </a:p>
          <a:p>
            <a:pPr marL="342900" indent="-342900">
              <a:buFontTx/>
              <a:buChar char="-"/>
            </a:pPr>
            <a:r>
              <a:rPr lang="da-DK" dirty="0" smtClean="0"/>
              <a:t>Fortolkende</a:t>
            </a:r>
          </a:p>
          <a:p>
            <a:pPr marL="342900" indent="-342900">
              <a:buFontTx/>
              <a:buChar char="-"/>
            </a:pPr>
            <a:r>
              <a:rPr lang="da-DK" dirty="0" smtClean="0"/>
              <a:t>Integrerende</a:t>
            </a:r>
          </a:p>
        </p:txBody>
      </p:sp>
      <p:sp>
        <p:nvSpPr>
          <p:cNvPr id="5" name="Tekstboks 4"/>
          <p:cNvSpPr txBox="1"/>
          <p:nvPr/>
        </p:nvSpPr>
        <p:spPr>
          <a:xfrm>
            <a:off x="7826306" y="4193205"/>
            <a:ext cx="4613635" cy="86177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Teamsygeplejersker går stuegang. </a:t>
            </a:r>
          </a:p>
          <a:p>
            <a:r>
              <a:rPr lang="da-DK" dirty="0" smtClean="0"/>
              <a:t>Udfører lægelige ordinationer</a:t>
            </a:r>
            <a:endParaRPr lang="en-US" dirty="0"/>
          </a:p>
        </p:txBody>
      </p:sp>
      <p:sp>
        <p:nvSpPr>
          <p:cNvPr id="6" name="Tekstboks 5"/>
          <p:cNvSpPr txBox="1"/>
          <p:nvPr/>
        </p:nvSpPr>
        <p:spPr>
          <a:xfrm>
            <a:off x="7541779" y="5571512"/>
            <a:ext cx="5136711" cy="378565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sz="2400" dirty="0" smtClean="0"/>
              <a:t>Sygeplejefaglige observation, vurdering</a:t>
            </a:r>
          </a:p>
          <a:p>
            <a:r>
              <a:rPr lang="da-DK" sz="2400" dirty="0" smtClean="0"/>
              <a:t>handling </a:t>
            </a:r>
            <a:r>
              <a:rPr lang="da-DK" sz="2400" dirty="0"/>
              <a:t>og dokumentation :</a:t>
            </a:r>
            <a:endParaRPr lang="da-DK" sz="2400" dirty="0" smtClean="0"/>
          </a:p>
          <a:p>
            <a:r>
              <a:rPr lang="da-DK" sz="1600" dirty="0" smtClean="0"/>
              <a:t>Funktionsniveau</a:t>
            </a:r>
          </a:p>
          <a:p>
            <a:r>
              <a:rPr lang="da-DK" sz="1600" dirty="0" smtClean="0"/>
              <a:t>Respiration og cirkulation- </a:t>
            </a:r>
            <a:r>
              <a:rPr lang="da-DK" sz="1400" dirty="0" smtClean="0"/>
              <a:t>herunder TOKS</a:t>
            </a:r>
          </a:p>
          <a:p>
            <a:r>
              <a:rPr lang="da-DK" sz="1600" dirty="0" smtClean="0"/>
              <a:t>Ernæring- </a:t>
            </a:r>
            <a:r>
              <a:rPr lang="da-DK" sz="1400" dirty="0" smtClean="0"/>
              <a:t>herunder screening og henvisning til diætist</a:t>
            </a:r>
          </a:p>
          <a:p>
            <a:r>
              <a:rPr lang="da-DK" sz="1600" dirty="0" smtClean="0"/>
              <a:t>Udskillelse</a:t>
            </a:r>
          </a:p>
          <a:p>
            <a:r>
              <a:rPr lang="da-DK" sz="1600" dirty="0" smtClean="0"/>
              <a:t>Hud og slimhinder – </a:t>
            </a:r>
            <a:r>
              <a:rPr lang="da-DK" sz="1400" dirty="0" smtClean="0"/>
              <a:t>herunder BRADEN score</a:t>
            </a:r>
            <a:endParaRPr lang="da-DK" sz="1600" dirty="0" smtClean="0"/>
          </a:p>
          <a:p>
            <a:r>
              <a:rPr lang="da-DK" sz="1600" dirty="0" smtClean="0"/>
              <a:t>Smerter og sanseindtryk – </a:t>
            </a:r>
            <a:r>
              <a:rPr lang="da-DK" sz="1400" dirty="0" smtClean="0"/>
              <a:t>herunder smertevurdering</a:t>
            </a:r>
            <a:endParaRPr lang="da-DK" sz="1600" dirty="0" smtClean="0"/>
          </a:p>
          <a:p>
            <a:r>
              <a:rPr lang="da-DK" sz="1600" dirty="0" smtClean="0"/>
              <a:t>Søvn og hvile</a:t>
            </a:r>
          </a:p>
          <a:p>
            <a:r>
              <a:rPr lang="da-DK" sz="1600" dirty="0" smtClean="0"/>
              <a:t>Psykosociale forhold</a:t>
            </a:r>
          </a:p>
          <a:p>
            <a:r>
              <a:rPr lang="da-DK" sz="1600" dirty="0" smtClean="0"/>
              <a:t>Sorg og krise reaktioner</a:t>
            </a:r>
          </a:p>
          <a:p>
            <a:r>
              <a:rPr lang="da-DK" sz="1600" dirty="0" smtClean="0"/>
              <a:t>Seksualitet</a:t>
            </a:r>
          </a:p>
          <a:p>
            <a:r>
              <a:rPr lang="da-DK" sz="1600" dirty="0" smtClean="0"/>
              <a:t>Kognitive funktioner</a:t>
            </a:r>
          </a:p>
          <a:p>
            <a:r>
              <a:rPr lang="da-DK" sz="1600" dirty="0" smtClean="0"/>
              <a:t>Kommunikation</a:t>
            </a:r>
            <a:endParaRPr lang="en-US" dirty="0"/>
          </a:p>
        </p:txBody>
      </p:sp>
      <p:sp>
        <p:nvSpPr>
          <p:cNvPr id="8" name="Tekstboks 7"/>
          <p:cNvSpPr txBox="1"/>
          <p:nvPr/>
        </p:nvSpPr>
        <p:spPr>
          <a:xfrm>
            <a:off x="5318973" y="4193205"/>
            <a:ext cx="2322120" cy="723275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/>
              <a:t>Anlæggelse af</a:t>
            </a:r>
          </a:p>
          <a:p>
            <a:r>
              <a:rPr lang="da-DK" sz="1600" dirty="0" smtClean="0"/>
              <a:t>Sonde, KAD,SIK, </a:t>
            </a:r>
            <a:r>
              <a:rPr lang="da-DK" sz="1600" dirty="0" err="1" smtClean="0"/>
              <a:t>venflon</a:t>
            </a:r>
            <a:endParaRPr lang="en-US" dirty="0"/>
          </a:p>
        </p:txBody>
      </p:sp>
      <p:sp>
        <p:nvSpPr>
          <p:cNvPr id="9" name="Tekstboks 8"/>
          <p:cNvSpPr txBox="1"/>
          <p:nvPr/>
        </p:nvSpPr>
        <p:spPr>
          <a:xfrm>
            <a:off x="172600" y="4091733"/>
            <a:ext cx="4572016" cy="163121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 smtClean="0"/>
              <a:t>Undervisningsopgaver, mono-og tværfagligt, patienter og pårørende</a:t>
            </a:r>
            <a:r>
              <a:rPr lang="da-DK" dirty="0"/>
              <a:t>. Herunder undervise patient i </a:t>
            </a:r>
            <a:r>
              <a:rPr lang="da-DK" dirty="0" smtClean="0"/>
              <a:t>medicinadministration.</a:t>
            </a:r>
            <a:endParaRPr lang="en-US" dirty="0"/>
          </a:p>
        </p:txBody>
      </p:sp>
      <p:sp>
        <p:nvSpPr>
          <p:cNvPr id="11" name="Tekstboks 10"/>
          <p:cNvSpPr txBox="1"/>
          <p:nvPr/>
        </p:nvSpPr>
        <p:spPr>
          <a:xfrm>
            <a:off x="4363711" y="2329993"/>
            <a:ext cx="3187260" cy="163121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 smtClean="0"/>
              <a:t>Deltage i modtagelsessamtalen, </a:t>
            </a:r>
          </a:p>
          <a:p>
            <a:r>
              <a:rPr lang="da-DK" dirty="0" smtClean="0"/>
              <a:t>samt starte første plejeforløbsplan</a:t>
            </a:r>
            <a:endParaRPr lang="en-US" dirty="0"/>
          </a:p>
        </p:txBody>
      </p:sp>
      <p:sp>
        <p:nvSpPr>
          <p:cNvPr id="18" name="Tekstboks 17"/>
          <p:cNvSpPr txBox="1"/>
          <p:nvPr/>
        </p:nvSpPr>
        <p:spPr>
          <a:xfrm>
            <a:off x="121069" y="5884954"/>
            <a:ext cx="3930691" cy="1246495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Ophængning af og</a:t>
            </a:r>
          </a:p>
          <a:p>
            <a:r>
              <a:rPr lang="da-DK" dirty="0" smtClean="0"/>
              <a:t>ansvar for blodtransfusioner </a:t>
            </a:r>
          </a:p>
          <a:p>
            <a:r>
              <a:rPr lang="da-DK" smtClean="0"/>
              <a:t>og blodkomponenter.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9617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illedresultat for toolbox, yellow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42" y="6114179"/>
            <a:ext cx="3427266" cy="3427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boks 1"/>
          <p:cNvSpPr txBox="1"/>
          <p:nvPr/>
        </p:nvSpPr>
        <p:spPr>
          <a:xfrm>
            <a:off x="3851087" y="264096"/>
            <a:ext cx="64180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4000" dirty="0" smtClean="0"/>
              <a:t>Social-og sundhedsassistenter</a:t>
            </a:r>
            <a:endParaRPr lang="en-US" sz="4000" dirty="0"/>
          </a:p>
        </p:txBody>
      </p:sp>
      <p:sp>
        <p:nvSpPr>
          <p:cNvPr id="3" name="Tekstboks 2"/>
          <p:cNvSpPr txBox="1"/>
          <p:nvPr/>
        </p:nvSpPr>
        <p:spPr>
          <a:xfrm>
            <a:off x="429461" y="1523315"/>
            <a:ext cx="8913274" cy="47705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Ansvar for uddelegerede komplekse sundheds-og sygeplejeopgaver</a:t>
            </a:r>
            <a:endParaRPr lang="en-US" dirty="0"/>
          </a:p>
        </p:txBody>
      </p:sp>
      <p:sp>
        <p:nvSpPr>
          <p:cNvPr id="4" name="Tekstboks 3"/>
          <p:cNvSpPr txBox="1"/>
          <p:nvPr/>
        </p:nvSpPr>
        <p:spPr>
          <a:xfrm>
            <a:off x="5645868" y="2144670"/>
            <a:ext cx="6196312" cy="47705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Administrere </a:t>
            </a:r>
            <a:r>
              <a:rPr lang="da-DK" dirty="0"/>
              <a:t>dispenseret medicin efter </a:t>
            </a:r>
            <a:r>
              <a:rPr lang="da-DK" dirty="0" smtClean="0"/>
              <a:t>aftale</a:t>
            </a:r>
            <a:endParaRPr lang="en-US" dirty="0"/>
          </a:p>
        </p:txBody>
      </p:sp>
      <p:sp>
        <p:nvSpPr>
          <p:cNvPr id="5" name="Tekstboks 4"/>
          <p:cNvSpPr txBox="1"/>
          <p:nvPr/>
        </p:nvSpPr>
        <p:spPr>
          <a:xfrm>
            <a:off x="1576264" y="957683"/>
            <a:ext cx="9414180" cy="47705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/>
              <a:t>Fundamentals of Care, med etablering af relationen som kerneelement</a:t>
            </a:r>
            <a:endParaRPr lang="en-US" dirty="0"/>
          </a:p>
        </p:txBody>
      </p:sp>
      <p:sp>
        <p:nvSpPr>
          <p:cNvPr id="6" name="Tekstboks 5"/>
          <p:cNvSpPr txBox="1"/>
          <p:nvPr/>
        </p:nvSpPr>
        <p:spPr>
          <a:xfrm>
            <a:off x="8713181" y="3043385"/>
            <a:ext cx="3754297" cy="86177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Dispensere </a:t>
            </a:r>
            <a:r>
              <a:rPr lang="da-DK" dirty="0"/>
              <a:t>og </a:t>
            </a:r>
            <a:r>
              <a:rPr lang="da-DK" dirty="0" smtClean="0"/>
              <a:t>administrere</a:t>
            </a:r>
          </a:p>
          <a:p>
            <a:r>
              <a:rPr lang="da-DK" dirty="0" smtClean="0"/>
              <a:t> </a:t>
            </a:r>
            <a:r>
              <a:rPr lang="da-DK" dirty="0"/>
              <a:t>”delegeret medicin</a:t>
            </a:r>
            <a:r>
              <a:rPr lang="da-DK" dirty="0" smtClean="0"/>
              <a:t>”</a:t>
            </a:r>
            <a:endParaRPr lang="en-US" dirty="0"/>
          </a:p>
        </p:txBody>
      </p:sp>
      <p:sp>
        <p:nvSpPr>
          <p:cNvPr id="7" name="Tekstboks 6"/>
          <p:cNvSpPr txBox="1"/>
          <p:nvPr/>
        </p:nvSpPr>
        <p:spPr>
          <a:xfrm>
            <a:off x="239968" y="7104856"/>
            <a:ext cx="3622915" cy="201593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Rehabiliterende sygepleje:</a:t>
            </a:r>
          </a:p>
          <a:p>
            <a:pPr marL="342900" indent="-342900">
              <a:buFontTx/>
              <a:buChar char="-"/>
            </a:pPr>
            <a:r>
              <a:rPr lang="da-DK" dirty="0"/>
              <a:t>Bevarende</a:t>
            </a:r>
          </a:p>
          <a:p>
            <a:pPr marL="342900" indent="-342900">
              <a:buFontTx/>
              <a:buChar char="-"/>
            </a:pPr>
            <a:r>
              <a:rPr lang="da-DK" dirty="0"/>
              <a:t>Trøstende</a:t>
            </a:r>
          </a:p>
          <a:p>
            <a:pPr marL="342900" indent="-342900">
              <a:buFontTx/>
              <a:buChar char="-"/>
            </a:pPr>
            <a:r>
              <a:rPr lang="da-DK" dirty="0"/>
              <a:t>Fortolkende</a:t>
            </a:r>
          </a:p>
          <a:p>
            <a:pPr marL="342900" indent="-342900">
              <a:buFontTx/>
              <a:buChar char="-"/>
            </a:pPr>
            <a:r>
              <a:rPr lang="da-DK" dirty="0" smtClean="0"/>
              <a:t>Integrerende</a:t>
            </a:r>
            <a:endParaRPr lang="en-US" dirty="0"/>
          </a:p>
        </p:txBody>
      </p:sp>
      <p:sp>
        <p:nvSpPr>
          <p:cNvPr id="8" name="Højrepil 7"/>
          <p:cNvSpPr/>
          <p:nvPr/>
        </p:nvSpPr>
        <p:spPr>
          <a:xfrm rot="17758795">
            <a:off x="6127700" y="598689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Højrepil 8"/>
          <p:cNvSpPr/>
          <p:nvPr/>
        </p:nvSpPr>
        <p:spPr>
          <a:xfrm rot="16200000">
            <a:off x="5091611" y="604360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Højrepil 9"/>
          <p:cNvSpPr/>
          <p:nvPr/>
        </p:nvSpPr>
        <p:spPr>
          <a:xfrm rot="14621039">
            <a:off x="4213269" y="614969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kstboks 10"/>
          <p:cNvSpPr txBox="1"/>
          <p:nvPr/>
        </p:nvSpPr>
        <p:spPr>
          <a:xfrm>
            <a:off x="8070735" y="5683292"/>
            <a:ext cx="4425612" cy="378565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sz="2400" dirty="0"/>
              <a:t>Sygeplejefaglige </a:t>
            </a:r>
            <a:r>
              <a:rPr lang="da-DK" sz="2400" dirty="0" smtClean="0"/>
              <a:t>observationer, handlinger og dokumentation:</a:t>
            </a:r>
            <a:endParaRPr lang="da-DK" sz="2400" dirty="0"/>
          </a:p>
          <a:p>
            <a:r>
              <a:rPr lang="da-DK" sz="1600" dirty="0"/>
              <a:t>Funktionsniveau</a:t>
            </a:r>
          </a:p>
          <a:p>
            <a:r>
              <a:rPr lang="da-DK" sz="1600" dirty="0"/>
              <a:t>Respiration og </a:t>
            </a:r>
            <a:r>
              <a:rPr lang="da-DK" sz="1600" dirty="0" smtClean="0"/>
              <a:t>cirkulation – </a:t>
            </a:r>
            <a:r>
              <a:rPr lang="da-DK" sz="1400" dirty="0" smtClean="0"/>
              <a:t>herunder TOKS</a:t>
            </a:r>
            <a:endParaRPr lang="da-DK" sz="1400" dirty="0"/>
          </a:p>
          <a:p>
            <a:r>
              <a:rPr lang="da-DK" sz="1600" dirty="0" smtClean="0"/>
              <a:t>Ernæring- </a:t>
            </a:r>
            <a:r>
              <a:rPr lang="da-DK" sz="1400" dirty="0"/>
              <a:t>herunder screening og henvisning til diætist</a:t>
            </a:r>
          </a:p>
          <a:p>
            <a:r>
              <a:rPr lang="da-DK" sz="1600" dirty="0" smtClean="0"/>
              <a:t>Udskillelse</a:t>
            </a:r>
          </a:p>
          <a:p>
            <a:r>
              <a:rPr lang="da-DK" sz="1600" dirty="0" smtClean="0"/>
              <a:t>Hud og </a:t>
            </a:r>
            <a:r>
              <a:rPr lang="da-DK" sz="1600" dirty="0"/>
              <a:t>slimhinder- </a:t>
            </a:r>
            <a:r>
              <a:rPr lang="da-DK" sz="1400" dirty="0"/>
              <a:t>herunder BRADEN score</a:t>
            </a:r>
            <a:endParaRPr lang="da-DK" sz="1600" dirty="0"/>
          </a:p>
          <a:p>
            <a:r>
              <a:rPr lang="da-DK" sz="1600" dirty="0"/>
              <a:t>Smerter og sanseindtryk- </a:t>
            </a:r>
            <a:r>
              <a:rPr lang="da-DK" sz="1400" dirty="0"/>
              <a:t>herunder smertevurdering</a:t>
            </a:r>
          </a:p>
          <a:p>
            <a:r>
              <a:rPr lang="da-DK" sz="1600" dirty="0"/>
              <a:t>Søvn og hvile</a:t>
            </a:r>
          </a:p>
          <a:p>
            <a:r>
              <a:rPr lang="da-DK" sz="1600" dirty="0"/>
              <a:t>Psykosociale forhold</a:t>
            </a:r>
          </a:p>
          <a:p>
            <a:r>
              <a:rPr lang="da-DK" sz="1600" dirty="0"/>
              <a:t>Sorg og krise reaktioner</a:t>
            </a:r>
          </a:p>
          <a:p>
            <a:r>
              <a:rPr lang="da-DK" sz="1600" dirty="0"/>
              <a:t>Seksualitet</a:t>
            </a:r>
          </a:p>
          <a:p>
            <a:r>
              <a:rPr lang="da-DK" sz="1600" dirty="0"/>
              <a:t>Kognitive funktioner</a:t>
            </a:r>
          </a:p>
          <a:p>
            <a:r>
              <a:rPr lang="da-DK" sz="1600" dirty="0" smtClean="0"/>
              <a:t>Kommunikation</a:t>
            </a:r>
            <a:endParaRPr lang="en-US" dirty="0"/>
          </a:p>
        </p:txBody>
      </p:sp>
      <p:sp>
        <p:nvSpPr>
          <p:cNvPr id="13" name="Tekstboks 12"/>
          <p:cNvSpPr txBox="1"/>
          <p:nvPr/>
        </p:nvSpPr>
        <p:spPr>
          <a:xfrm>
            <a:off x="10316802" y="4501641"/>
            <a:ext cx="2004075" cy="723275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Anlæggelse af</a:t>
            </a:r>
          </a:p>
          <a:p>
            <a:r>
              <a:rPr lang="da-DK" sz="1600" dirty="0" smtClean="0"/>
              <a:t>Sonde, KAD,  SIK</a:t>
            </a:r>
            <a:endParaRPr lang="en-US" sz="1600" dirty="0"/>
          </a:p>
        </p:txBody>
      </p:sp>
      <p:sp>
        <p:nvSpPr>
          <p:cNvPr id="12" name="Tekstboks 11"/>
          <p:cNvSpPr txBox="1"/>
          <p:nvPr/>
        </p:nvSpPr>
        <p:spPr>
          <a:xfrm>
            <a:off x="4320726" y="4657906"/>
            <a:ext cx="5289205" cy="86177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Bidrage med observationer til stuegang</a:t>
            </a:r>
          </a:p>
          <a:p>
            <a:r>
              <a:rPr lang="da-DK" dirty="0" smtClean="0"/>
              <a:t> og deltage ved behov.</a:t>
            </a:r>
            <a:endParaRPr lang="en-US" dirty="0"/>
          </a:p>
        </p:txBody>
      </p:sp>
      <p:sp>
        <p:nvSpPr>
          <p:cNvPr id="15" name="Tekstboks 14"/>
          <p:cNvSpPr txBox="1"/>
          <p:nvPr/>
        </p:nvSpPr>
        <p:spPr>
          <a:xfrm>
            <a:off x="285409" y="2192850"/>
            <a:ext cx="4729821" cy="86177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Deltage i modtagelsessamtalen, </a:t>
            </a:r>
          </a:p>
          <a:p>
            <a:r>
              <a:rPr lang="da-DK" dirty="0"/>
              <a:t>s</a:t>
            </a:r>
            <a:r>
              <a:rPr lang="da-DK" dirty="0" smtClean="0"/>
              <a:t>amt starte første plejeforløbsplan </a:t>
            </a:r>
            <a:endParaRPr lang="en-US" dirty="0"/>
          </a:p>
        </p:txBody>
      </p:sp>
      <p:sp>
        <p:nvSpPr>
          <p:cNvPr id="17" name="Tekstboks 16"/>
          <p:cNvSpPr txBox="1"/>
          <p:nvPr/>
        </p:nvSpPr>
        <p:spPr>
          <a:xfrm>
            <a:off x="317063" y="3281912"/>
            <a:ext cx="7031946" cy="124649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 smtClean="0"/>
              <a:t>Undervisningsopgaver, mono-og </a:t>
            </a:r>
            <a:r>
              <a:rPr lang="da-DK" dirty="0"/>
              <a:t>tværfagligt</a:t>
            </a:r>
            <a:r>
              <a:rPr lang="da-DK" dirty="0" smtClean="0"/>
              <a:t>, </a:t>
            </a:r>
            <a:r>
              <a:rPr lang="da-DK" dirty="0"/>
              <a:t>samt patienter og pårørende. Herunder undervise patient i medicinadministration</a:t>
            </a:r>
            <a:endParaRPr lang="en-US" dirty="0"/>
          </a:p>
        </p:txBody>
      </p:sp>
      <p:sp>
        <p:nvSpPr>
          <p:cNvPr id="18" name="Tekstboks 17"/>
          <p:cNvSpPr txBox="1"/>
          <p:nvPr/>
        </p:nvSpPr>
        <p:spPr>
          <a:xfrm>
            <a:off x="239968" y="5060044"/>
            <a:ext cx="3502383" cy="1246495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/>
              <a:t>Dagligt </a:t>
            </a:r>
            <a:r>
              <a:rPr lang="da-DK" dirty="0" smtClean="0"/>
              <a:t>medansvar for ressourcer </a:t>
            </a:r>
            <a:r>
              <a:rPr lang="da-DK" dirty="0"/>
              <a:t>og </a:t>
            </a:r>
            <a:r>
              <a:rPr lang="da-DK" dirty="0" smtClean="0"/>
              <a:t>personale-fordeling </a:t>
            </a:r>
            <a:r>
              <a:rPr lang="da-DK" dirty="0"/>
              <a:t>i plejegruppen</a:t>
            </a:r>
          </a:p>
        </p:txBody>
      </p:sp>
    </p:spTree>
    <p:extLst>
      <p:ext uri="{BB962C8B-B14F-4D97-AF65-F5344CB8AC3E}">
        <p14:creationId xmlns:p14="http://schemas.microsoft.com/office/powerpoint/2010/main" val="21229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boks 1"/>
          <p:cNvSpPr txBox="1"/>
          <p:nvPr/>
        </p:nvSpPr>
        <p:spPr>
          <a:xfrm>
            <a:off x="4997528" y="624136"/>
            <a:ext cx="14692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4000" dirty="0" smtClean="0"/>
              <a:t>Læger</a:t>
            </a:r>
            <a:endParaRPr lang="en-US" sz="4000" dirty="0"/>
          </a:p>
        </p:txBody>
      </p:sp>
      <p:sp>
        <p:nvSpPr>
          <p:cNvPr id="3" name="Tekstboks 2"/>
          <p:cNvSpPr txBox="1"/>
          <p:nvPr/>
        </p:nvSpPr>
        <p:spPr>
          <a:xfrm>
            <a:off x="678003" y="1488232"/>
            <a:ext cx="12134091" cy="86177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Overordnet ansvar for det rehabiliterende forløb,  medicinske behandling og undersøgelser, </a:t>
            </a:r>
          </a:p>
          <a:p>
            <a:r>
              <a:rPr lang="da-DK" dirty="0" smtClean="0"/>
              <a:t>herunder information til patienten og pårørende</a:t>
            </a:r>
            <a:endParaRPr lang="en-US" dirty="0"/>
          </a:p>
        </p:txBody>
      </p:sp>
      <p:sp>
        <p:nvSpPr>
          <p:cNvPr id="4" name="Tekstboks 3"/>
          <p:cNvSpPr txBox="1"/>
          <p:nvPr/>
        </p:nvSpPr>
        <p:spPr>
          <a:xfrm>
            <a:off x="2890621" y="7570023"/>
            <a:ext cx="1200970" cy="47705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Epikrise</a:t>
            </a:r>
            <a:endParaRPr lang="en-US" dirty="0"/>
          </a:p>
        </p:txBody>
      </p:sp>
      <p:sp>
        <p:nvSpPr>
          <p:cNvPr id="5" name="Højrepil 4"/>
          <p:cNvSpPr/>
          <p:nvPr/>
        </p:nvSpPr>
        <p:spPr>
          <a:xfrm rot="18638721">
            <a:off x="8275640" y="642660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Højrepil 5"/>
          <p:cNvSpPr/>
          <p:nvPr/>
        </p:nvSpPr>
        <p:spPr>
          <a:xfrm rot="16410805">
            <a:off x="6249412" y="579348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Højrepil 6"/>
          <p:cNvSpPr/>
          <p:nvPr/>
        </p:nvSpPr>
        <p:spPr>
          <a:xfrm rot="13827185">
            <a:off x="4017160" y="604299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kstboks 7"/>
          <p:cNvSpPr txBox="1"/>
          <p:nvPr/>
        </p:nvSpPr>
        <p:spPr>
          <a:xfrm>
            <a:off x="496144" y="7562792"/>
            <a:ext cx="1353960" cy="47705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Recepter</a:t>
            </a:r>
            <a:endParaRPr lang="en-US" dirty="0"/>
          </a:p>
        </p:txBody>
      </p:sp>
      <p:sp>
        <p:nvSpPr>
          <p:cNvPr id="9" name="Tekstboks 8"/>
          <p:cNvSpPr txBox="1"/>
          <p:nvPr/>
        </p:nvSpPr>
        <p:spPr>
          <a:xfrm>
            <a:off x="10522679" y="6388497"/>
            <a:ext cx="835774" cy="47705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 smtClean="0"/>
              <a:t>FMK</a:t>
            </a:r>
            <a:endParaRPr lang="en-US" dirty="0"/>
          </a:p>
        </p:txBody>
      </p:sp>
      <p:sp>
        <p:nvSpPr>
          <p:cNvPr id="10" name="Tekstboks 9"/>
          <p:cNvSpPr txBox="1"/>
          <p:nvPr/>
        </p:nvSpPr>
        <p:spPr>
          <a:xfrm>
            <a:off x="8966452" y="2986953"/>
            <a:ext cx="2392001" cy="47705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Journaloptagelse</a:t>
            </a:r>
            <a:endParaRPr lang="en-US" dirty="0"/>
          </a:p>
        </p:txBody>
      </p:sp>
      <p:pic>
        <p:nvPicPr>
          <p:cNvPr id="5124" name="Picture 4" descr="Billedresultat for toolbox black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947" y="6388497"/>
            <a:ext cx="3062261" cy="3062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kstboks 12"/>
          <p:cNvSpPr txBox="1"/>
          <p:nvPr/>
        </p:nvSpPr>
        <p:spPr>
          <a:xfrm>
            <a:off x="729331" y="4624084"/>
            <a:ext cx="11072069" cy="47705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 smtClean="0"/>
              <a:t>Bestillinger af undersøgelser , blodprøver etc</a:t>
            </a:r>
            <a:r>
              <a:rPr lang="da-DK" dirty="0"/>
              <a:t>., samt </a:t>
            </a:r>
            <a:r>
              <a:rPr lang="da-DK" dirty="0" smtClean="0"/>
              <a:t>evt. efterfølgende ordinationer </a:t>
            </a:r>
            <a:endParaRPr lang="en-US" dirty="0"/>
          </a:p>
        </p:txBody>
      </p:sp>
      <p:sp>
        <p:nvSpPr>
          <p:cNvPr id="14" name="Tekstboks 13"/>
          <p:cNvSpPr txBox="1"/>
          <p:nvPr/>
        </p:nvSpPr>
        <p:spPr>
          <a:xfrm>
            <a:off x="9785176" y="5407525"/>
            <a:ext cx="1882247" cy="47705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Henvisninger</a:t>
            </a:r>
            <a:endParaRPr lang="en-US" dirty="0"/>
          </a:p>
        </p:txBody>
      </p:sp>
      <p:sp>
        <p:nvSpPr>
          <p:cNvPr id="15" name="Tekstboks 14"/>
          <p:cNvSpPr txBox="1"/>
          <p:nvPr/>
        </p:nvSpPr>
        <p:spPr>
          <a:xfrm>
            <a:off x="267435" y="6061886"/>
            <a:ext cx="2698046" cy="47705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Akut overflytninger</a:t>
            </a:r>
            <a:endParaRPr lang="en-US" dirty="0"/>
          </a:p>
        </p:txBody>
      </p:sp>
      <p:sp>
        <p:nvSpPr>
          <p:cNvPr id="16" name="Tekstboks 15"/>
          <p:cNvSpPr txBox="1"/>
          <p:nvPr/>
        </p:nvSpPr>
        <p:spPr>
          <a:xfrm>
            <a:off x="7441052" y="3788200"/>
            <a:ext cx="4964501" cy="47705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Stuegangen med teamsygeplejersker</a:t>
            </a:r>
            <a:endParaRPr lang="en-US" dirty="0"/>
          </a:p>
        </p:txBody>
      </p:sp>
      <p:sp>
        <p:nvSpPr>
          <p:cNvPr id="11" name="Tekstboks 10"/>
          <p:cNvSpPr txBox="1"/>
          <p:nvPr/>
        </p:nvSpPr>
        <p:spPr>
          <a:xfrm>
            <a:off x="650221" y="2732187"/>
            <a:ext cx="7444987" cy="47705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/>
              <a:t>Modtagelsessamtale </a:t>
            </a:r>
            <a:r>
              <a:rPr lang="da-DK" dirty="0" smtClean="0"/>
              <a:t>i samarbejde </a:t>
            </a:r>
            <a:r>
              <a:rPr lang="da-DK" dirty="0"/>
              <a:t>med </a:t>
            </a:r>
            <a:r>
              <a:rPr lang="da-DK" dirty="0" smtClean="0"/>
              <a:t>plejepersonale</a:t>
            </a:r>
            <a:endParaRPr lang="en-US" dirty="0"/>
          </a:p>
        </p:txBody>
      </p:sp>
      <p:sp>
        <p:nvSpPr>
          <p:cNvPr id="17" name="Tekstboks 16"/>
          <p:cNvSpPr txBox="1"/>
          <p:nvPr/>
        </p:nvSpPr>
        <p:spPr>
          <a:xfrm>
            <a:off x="650221" y="3549673"/>
            <a:ext cx="6369885" cy="47705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/>
              <a:t>Kontakt til andre afdelinger, </a:t>
            </a:r>
            <a:r>
              <a:rPr lang="da-DK" smtClean="0"/>
              <a:t>ambulatorier m.m. </a:t>
            </a:r>
            <a:endParaRPr lang="en-US" dirty="0"/>
          </a:p>
        </p:txBody>
      </p:sp>
      <p:sp>
        <p:nvSpPr>
          <p:cNvPr id="18" name="Tekstboks 17"/>
          <p:cNvSpPr txBox="1"/>
          <p:nvPr/>
        </p:nvSpPr>
        <p:spPr>
          <a:xfrm>
            <a:off x="9145674" y="7360776"/>
            <a:ext cx="3509872" cy="86177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Kommunale blanketter</a:t>
            </a:r>
          </a:p>
          <a:p>
            <a:r>
              <a:rPr lang="da-DK" dirty="0" smtClean="0"/>
              <a:t>f.eks. statusbedømmelser</a:t>
            </a:r>
            <a:endParaRPr lang="en-US" dirty="0"/>
          </a:p>
        </p:txBody>
      </p:sp>
      <p:sp>
        <p:nvSpPr>
          <p:cNvPr id="12" name="Tekstboks 11"/>
          <p:cNvSpPr txBox="1"/>
          <p:nvPr/>
        </p:nvSpPr>
        <p:spPr>
          <a:xfrm>
            <a:off x="241866" y="6883722"/>
            <a:ext cx="3725507" cy="47705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Overordnet ansvar for FEES</a:t>
            </a:r>
            <a:endParaRPr lang="da-DK" dirty="0"/>
          </a:p>
        </p:txBody>
      </p:sp>
      <p:sp>
        <p:nvSpPr>
          <p:cNvPr id="19" name="Tekstboks 18"/>
          <p:cNvSpPr txBox="1"/>
          <p:nvPr/>
        </p:nvSpPr>
        <p:spPr>
          <a:xfrm>
            <a:off x="164106" y="8546177"/>
            <a:ext cx="4786288" cy="86177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 smtClean="0"/>
              <a:t>Lægefaglig undervisning, til  tværfagligt personale</a:t>
            </a:r>
            <a:endParaRPr lang="da-DK" dirty="0"/>
          </a:p>
        </p:txBody>
      </p:sp>
      <p:sp>
        <p:nvSpPr>
          <p:cNvPr id="20" name="Tekstboks 19"/>
          <p:cNvSpPr txBox="1"/>
          <p:nvPr/>
        </p:nvSpPr>
        <p:spPr>
          <a:xfrm>
            <a:off x="5774560" y="8977064"/>
            <a:ext cx="6880986" cy="47705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Undersøgelse af patient vedr. smerter og spasticitet</a:t>
            </a:r>
            <a:endParaRPr lang="da-DK" dirty="0"/>
          </a:p>
        </p:txBody>
      </p:sp>
      <p:sp>
        <p:nvSpPr>
          <p:cNvPr id="21" name="Tekstboks 20"/>
          <p:cNvSpPr txBox="1"/>
          <p:nvPr/>
        </p:nvSpPr>
        <p:spPr>
          <a:xfrm>
            <a:off x="164106" y="5209063"/>
            <a:ext cx="5390386" cy="47705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Lægesamtale med patient og pårørende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3791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Billedresultat for toolbox, green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7732" y="6957121"/>
            <a:ext cx="4680520" cy="2601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boks 1"/>
          <p:cNvSpPr txBox="1"/>
          <p:nvPr/>
        </p:nvSpPr>
        <p:spPr>
          <a:xfrm>
            <a:off x="4178948" y="336104"/>
            <a:ext cx="379770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4400" dirty="0"/>
              <a:t>F</a:t>
            </a:r>
            <a:r>
              <a:rPr lang="da-DK" sz="4400" dirty="0" smtClean="0"/>
              <a:t>ysioterapeuter</a:t>
            </a:r>
            <a:endParaRPr lang="en-US" sz="4400" dirty="0"/>
          </a:p>
        </p:txBody>
      </p:sp>
      <p:sp>
        <p:nvSpPr>
          <p:cNvPr id="3" name="Tekstboks 2"/>
          <p:cNvSpPr txBox="1"/>
          <p:nvPr/>
        </p:nvSpPr>
        <p:spPr>
          <a:xfrm>
            <a:off x="7732347" y="925365"/>
            <a:ext cx="4426533" cy="84638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Standardiserede tests</a:t>
            </a:r>
          </a:p>
          <a:p>
            <a:r>
              <a:rPr lang="en-US" sz="1200" dirty="0" err="1" smtClean="0"/>
              <a:t>Er</a:t>
            </a:r>
            <a:r>
              <a:rPr lang="en-US" sz="1200" dirty="0" smtClean="0"/>
              <a:t> </a:t>
            </a:r>
            <a:r>
              <a:rPr lang="en-US" sz="1200" dirty="0" err="1" smtClean="0"/>
              <a:t>typisk</a:t>
            </a:r>
            <a:r>
              <a:rPr lang="en-US" sz="1200" dirty="0" smtClean="0"/>
              <a:t> </a:t>
            </a:r>
            <a:r>
              <a:rPr lang="en-US" sz="1200" dirty="0" err="1" smtClean="0"/>
              <a:t>funktionsundersøgelser</a:t>
            </a:r>
            <a:r>
              <a:rPr lang="en-US" sz="1200" dirty="0" smtClean="0"/>
              <a:t>, </a:t>
            </a:r>
            <a:r>
              <a:rPr lang="en-US" sz="1200" dirty="0" err="1" smtClean="0"/>
              <a:t>som</a:t>
            </a:r>
            <a:r>
              <a:rPr lang="en-US" sz="1200" dirty="0" smtClean="0"/>
              <a:t> </a:t>
            </a:r>
            <a:r>
              <a:rPr lang="en-US" sz="1200" dirty="0" err="1" smtClean="0"/>
              <a:t>bruges</a:t>
            </a:r>
            <a:r>
              <a:rPr lang="en-US" sz="1200" dirty="0" smtClean="0"/>
              <a:t> </a:t>
            </a:r>
            <a:r>
              <a:rPr lang="en-US" sz="1200" dirty="0" err="1" smtClean="0"/>
              <a:t>til</a:t>
            </a:r>
            <a:r>
              <a:rPr lang="en-US" sz="1200" dirty="0" smtClean="0"/>
              <a:t> at teste </a:t>
            </a:r>
            <a:r>
              <a:rPr lang="en-US" sz="1200" dirty="0" err="1" smtClean="0"/>
              <a:t>patientens</a:t>
            </a:r>
            <a:endParaRPr lang="en-US" sz="1200" dirty="0" smtClean="0"/>
          </a:p>
          <a:p>
            <a:r>
              <a:rPr lang="en-US" sz="1200" dirty="0" smtClean="0"/>
              <a:t> </a:t>
            </a:r>
            <a:r>
              <a:rPr lang="en-US" sz="1200" dirty="0" err="1" smtClean="0"/>
              <a:t>aktuelle</a:t>
            </a:r>
            <a:r>
              <a:rPr lang="en-US" sz="1200" dirty="0" smtClean="0"/>
              <a:t> </a:t>
            </a:r>
            <a:r>
              <a:rPr lang="en-US" sz="1200" dirty="0" err="1" smtClean="0"/>
              <a:t>funktionsniveau</a:t>
            </a:r>
            <a:r>
              <a:rPr lang="en-US" sz="1200" dirty="0" smtClean="0"/>
              <a:t> </a:t>
            </a:r>
            <a:r>
              <a:rPr lang="en-US" sz="1200" dirty="0" err="1" smtClean="0"/>
              <a:t>og</a:t>
            </a:r>
            <a:r>
              <a:rPr lang="en-US" sz="1200" dirty="0" smtClean="0"/>
              <a:t> </a:t>
            </a:r>
            <a:r>
              <a:rPr lang="en-US" sz="1200" dirty="0" err="1" smtClean="0"/>
              <a:t>efterfølgende</a:t>
            </a:r>
            <a:r>
              <a:rPr lang="en-US" sz="1200" dirty="0" smtClean="0"/>
              <a:t> </a:t>
            </a:r>
            <a:r>
              <a:rPr lang="en-US" sz="1200" dirty="0" err="1" smtClean="0"/>
              <a:t>fremgang</a:t>
            </a:r>
            <a:r>
              <a:rPr lang="en-US" sz="1200" dirty="0" smtClean="0"/>
              <a:t>. </a:t>
            </a:r>
            <a:endParaRPr lang="en-US" sz="1200" dirty="0"/>
          </a:p>
        </p:txBody>
      </p:sp>
      <p:sp>
        <p:nvSpPr>
          <p:cNvPr id="4" name="Tekstboks 3"/>
          <p:cNvSpPr txBox="1"/>
          <p:nvPr/>
        </p:nvSpPr>
        <p:spPr>
          <a:xfrm>
            <a:off x="332783" y="1227202"/>
            <a:ext cx="3958263" cy="66172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err="1" smtClean="0"/>
              <a:t>Litegait</a:t>
            </a:r>
            <a:r>
              <a:rPr lang="da-DK" dirty="0" smtClean="0"/>
              <a:t>/løbebånd</a:t>
            </a:r>
          </a:p>
          <a:p>
            <a:r>
              <a:rPr lang="da-DK" sz="1200" dirty="0" err="1" smtClean="0"/>
              <a:t>Litegait</a:t>
            </a:r>
            <a:r>
              <a:rPr lang="da-DK" sz="1200" dirty="0" smtClean="0"/>
              <a:t> er et vægtaflastet redskab til stand- og gangtræning.</a:t>
            </a:r>
            <a:endParaRPr lang="en-US" sz="1200" dirty="0"/>
          </a:p>
        </p:txBody>
      </p:sp>
      <p:sp>
        <p:nvSpPr>
          <p:cNvPr id="5" name="Tekstboks 4"/>
          <p:cNvSpPr txBox="1"/>
          <p:nvPr/>
        </p:nvSpPr>
        <p:spPr>
          <a:xfrm>
            <a:off x="6979614" y="2730490"/>
            <a:ext cx="5237139" cy="84638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EYEBAB-</a:t>
            </a:r>
            <a:r>
              <a:rPr lang="da-DK" dirty="0" err="1" smtClean="0"/>
              <a:t>board</a:t>
            </a:r>
            <a:endParaRPr lang="da-DK" dirty="0" smtClean="0"/>
          </a:p>
          <a:p>
            <a:r>
              <a:rPr lang="en-US" sz="1200" dirty="0" err="1" smtClean="0"/>
              <a:t>En</a:t>
            </a:r>
            <a:r>
              <a:rPr lang="en-US" sz="1200" dirty="0" smtClean="0"/>
              <a:t> </a:t>
            </a:r>
            <a:r>
              <a:rPr lang="en-US" sz="1200" dirty="0" err="1" smtClean="0"/>
              <a:t>træningsskærm</a:t>
            </a:r>
            <a:r>
              <a:rPr lang="en-US" sz="1200" dirty="0" smtClean="0"/>
              <a:t>, </a:t>
            </a:r>
            <a:r>
              <a:rPr lang="en-US" sz="1200" dirty="0" err="1" smtClean="0"/>
              <a:t>hvor</a:t>
            </a:r>
            <a:r>
              <a:rPr lang="en-US" sz="1200" dirty="0" smtClean="0"/>
              <a:t> </a:t>
            </a:r>
            <a:r>
              <a:rPr lang="en-US" sz="1200" dirty="0" err="1" smtClean="0"/>
              <a:t>det</a:t>
            </a:r>
            <a:r>
              <a:rPr lang="en-US" sz="1200" dirty="0" smtClean="0"/>
              <a:t> </a:t>
            </a:r>
            <a:r>
              <a:rPr lang="en-US" sz="1200" dirty="0" err="1" smtClean="0"/>
              <a:t>er</a:t>
            </a:r>
            <a:r>
              <a:rPr lang="en-US" sz="1200" dirty="0" smtClean="0"/>
              <a:t> </a:t>
            </a:r>
            <a:r>
              <a:rPr lang="en-US" sz="1200" dirty="0" err="1" smtClean="0"/>
              <a:t>muligt</a:t>
            </a:r>
            <a:r>
              <a:rPr lang="en-US" sz="1200" dirty="0" smtClean="0"/>
              <a:t> at </a:t>
            </a:r>
            <a:r>
              <a:rPr lang="en-US" sz="1200" dirty="0" err="1" smtClean="0"/>
              <a:t>træne</a:t>
            </a:r>
            <a:r>
              <a:rPr lang="en-US" sz="1200" dirty="0" smtClean="0"/>
              <a:t> </a:t>
            </a:r>
            <a:r>
              <a:rPr lang="en-US" sz="1200" dirty="0" err="1" smtClean="0"/>
              <a:t>forskellige</a:t>
            </a:r>
            <a:r>
              <a:rPr lang="en-US" sz="1200" dirty="0" smtClean="0"/>
              <a:t> </a:t>
            </a:r>
            <a:r>
              <a:rPr lang="en-US" sz="1200" dirty="0" err="1" smtClean="0"/>
              <a:t>funktioner</a:t>
            </a:r>
            <a:r>
              <a:rPr lang="en-US" sz="1200" dirty="0" smtClean="0"/>
              <a:t>, </a:t>
            </a:r>
            <a:r>
              <a:rPr lang="en-US" sz="1200" dirty="0" err="1" smtClean="0"/>
              <a:t>fx</a:t>
            </a:r>
            <a:r>
              <a:rPr lang="en-US" sz="1200" dirty="0" smtClean="0"/>
              <a:t> balance, </a:t>
            </a:r>
          </a:p>
          <a:p>
            <a:r>
              <a:rPr lang="en-US" sz="1200" dirty="0" err="1" smtClean="0"/>
              <a:t>reaktion</a:t>
            </a:r>
            <a:r>
              <a:rPr lang="en-US" sz="1200" dirty="0" smtClean="0"/>
              <a:t>, </a:t>
            </a:r>
            <a:r>
              <a:rPr lang="en-US" sz="1200" dirty="0" err="1" smtClean="0"/>
              <a:t>opmærksomhed</a:t>
            </a:r>
            <a:r>
              <a:rPr lang="en-US" sz="1200" dirty="0" smtClean="0"/>
              <a:t>, </a:t>
            </a:r>
            <a:r>
              <a:rPr lang="en-US" sz="1200" dirty="0" err="1" smtClean="0"/>
              <a:t>udholdenhed</a:t>
            </a:r>
            <a:r>
              <a:rPr lang="en-US" sz="1200" dirty="0" smtClean="0"/>
              <a:t>, </a:t>
            </a:r>
            <a:r>
              <a:rPr lang="en-US" sz="1200" dirty="0" err="1" smtClean="0"/>
              <a:t>styrke</a:t>
            </a:r>
            <a:r>
              <a:rPr lang="en-US" sz="1200" dirty="0" smtClean="0"/>
              <a:t> </a:t>
            </a:r>
            <a:r>
              <a:rPr lang="en-US" sz="1200" dirty="0" err="1" smtClean="0"/>
              <a:t>og</a:t>
            </a:r>
            <a:r>
              <a:rPr lang="en-US" sz="1200" dirty="0" smtClean="0"/>
              <a:t> </a:t>
            </a:r>
            <a:r>
              <a:rPr lang="en-US" sz="1200" dirty="0" err="1" smtClean="0"/>
              <a:t>koordinering</a:t>
            </a:r>
            <a:r>
              <a:rPr lang="en-US" sz="1200" dirty="0" smtClean="0"/>
              <a:t>. </a:t>
            </a:r>
            <a:endParaRPr lang="en-US" sz="1200" dirty="0"/>
          </a:p>
        </p:txBody>
      </p:sp>
      <p:sp>
        <p:nvSpPr>
          <p:cNvPr id="6" name="Tekstboks 5"/>
          <p:cNvSpPr txBox="1"/>
          <p:nvPr/>
        </p:nvSpPr>
        <p:spPr>
          <a:xfrm>
            <a:off x="2813371" y="2955574"/>
            <a:ext cx="3956676" cy="104644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 smtClean="0"/>
              <a:t>Speciale kendskab- </a:t>
            </a:r>
            <a:r>
              <a:rPr lang="da-DK" dirty="0" err="1" smtClean="0"/>
              <a:t>Bobath</a:t>
            </a:r>
            <a:r>
              <a:rPr lang="da-DK" dirty="0" smtClean="0"/>
              <a:t>/G-tit/ </a:t>
            </a:r>
            <a:r>
              <a:rPr lang="da-DK" dirty="0" err="1" smtClean="0"/>
              <a:t>neurodynamik</a:t>
            </a:r>
            <a:endParaRPr lang="da-DK" dirty="0" smtClean="0"/>
          </a:p>
          <a:p>
            <a:r>
              <a:rPr lang="da-DK" sz="1200" dirty="0" smtClean="0"/>
              <a:t>Er anerkendte træningskoncepter til neurologiske patienten</a:t>
            </a:r>
            <a:r>
              <a:rPr lang="en-US" sz="1200" dirty="0" smtClean="0"/>
              <a:t> </a:t>
            </a:r>
          </a:p>
        </p:txBody>
      </p:sp>
      <p:sp>
        <p:nvSpPr>
          <p:cNvPr id="7" name="Tekstboks 6"/>
          <p:cNvSpPr txBox="1"/>
          <p:nvPr/>
        </p:nvSpPr>
        <p:spPr>
          <a:xfrm>
            <a:off x="661997" y="7487399"/>
            <a:ext cx="2402068" cy="103105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Holdtræning, eks</a:t>
            </a:r>
          </a:p>
          <a:p>
            <a:pPr marL="342900" indent="-342900">
              <a:buFontTx/>
              <a:buChar char="-"/>
            </a:pPr>
            <a:r>
              <a:rPr lang="da-DK" sz="1200" dirty="0" err="1" smtClean="0"/>
              <a:t>Repetitiv</a:t>
            </a:r>
            <a:endParaRPr lang="da-DK" sz="1200" dirty="0" smtClean="0"/>
          </a:p>
          <a:p>
            <a:pPr marL="342900" indent="-342900">
              <a:buFontTx/>
              <a:buChar char="-"/>
            </a:pPr>
            <a:r>
              <a:rPr lang="da-DK" sz="1200" dirty="0" smtClean="0"/>
              <a:t>Rejse/sætte sig</a:t>
            </a:r>
          </a:p>
          <a:p>
            <a:pPr marL="342900" indent="-342900">
              <a:buFontTx/>
              <a:buChar char="-"/>
            </a:pPr>
            <a:r>
              <a:rPr lang="da-DK" sz="1200" dirty="0" smtClean="0"/>
              <a:t>Kondition og styrke</a:t>
            </a:r>
            <a:endParaRPr lang="en-US" sz="1200" dirty="0"/>
          </a:p>
        </p:txBody>
      </p:sp>
      <p:sp>
        <p:nvSpPr>
          <p:cNvPr id="8" name="Tekstboks 7"/>
          <p:cNvSpPr txBox="1"/>
          <p:nvPr/>
        </p:nvSpPr>
        <p:spPr>
          <a:xfrm>
            <a:off x="8396350" y="5300258"/>
            <a:ext cx="3472232" cy="86177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 smtClean="0"/>
              <a:t>Daglige undersøgelser og behandlinger</a:t>
            </a:r>
          </a:p>
        </p:txBody>
      </p:sp>
      <p:sp>
        <p:nvSpPr>
          <p:cNvPr id="9" name="Tekstboks 8"/>
          <p:cNvSpPr txBox="1"/>
          <p:nvPr/>
        </p:nvSpPr>
        <p:spPr>
          <a:xfrm>
            <a:off x="5741967" y="1887554"/>
            <a:ext cx="6474786" cy="66172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Vurdering af behov for kropsbårne hjælpemidler</a:t>
            </a:r>
          </a:p>
          <a:p>
            <a:r>
              <a:rPr lang="da-DK" sz="1200" dirty="0" smtClean="0"/>
              <a:t>Eks </a:t>
            </a:r>
            <a:r>
              <a:rPr lang="da-DK" sz="1200" dirty="0" err="1" smtClean="0"/>
              <a:t>dropfodskinner</a:t>
            </a:r>
            <a:r>
              <a:rPr lang="da-DK" sz="1200" dirty="0" smtClean="0"/>
              <a:t> og skulderbandager. </a:t>
            </a:r>
            <a:endParaRPr lang="en-US" sz="1200" dirty="0"/>
          </a:p>
        </p:txBody>
      </p:sp>
      <p:sp>
        <p:nvSpPr>
          <p:cNvPr id="10" name="Tekstboks 9"/>
          <p:cNvSpPr txBox="1"/>
          <p:nvPr/>
        </p:nvSpPr>
        <p:spPr>
          <a:xfrm>
            <a:off x="332783" y="6294986"/>
            <a:ext cx="3819892" cy="84638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Lungefysioterapi</a:t>
            </a:r>
          </a:p>
          <a:p>
            <a:r>
              <a:rPr lang="da-DK" sz="1200" dirty="0" smtClean="0"/>
              <a:t> Pep-fløjte/maske og </a:t>
            </a:r>
            <a:r>
              <a:rPr lang="da-DK" sz="1200" dirty="0" err="1" smtClean="0"/>
              <a:t>wisper</a:t>
            </a:r>
            <a:r>
              <a:rPr lang="da-DK" sz="1200" dirty="0" smtClean="0"/>
              <a:t> flow.. Hjælp til </a:t>
            </a:r>
          </a:p>
          <a:p>
            <a:r>
              <a:rPr lang="da-DK" sz="1200" dirty="0" smtClean="0"/>
              <a:t>Mobilisering i samarbejde med det tværfaglige personale. </a:t>
            </a:r>
            <a:endParaRPr lang="en-US" sz="1200" dirty="0"/>
          </a:p>
        </p:txBody>
      </p:sp>
      <p:sp>
        <p:nvSpPr>
          <p:cNvPr id="11" name="Tekstboks 10"/>
          <p:cNvSpPr txBox="1"/>
          <p:nvPr/>
        </p:nvSpPr>
        <p:spPr>
          <a:xfrm>
            <a:off x="112644" y="5051346"/>
            <a:ext cx="7291342" cy="103105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 smtClean="0"/>
              <a:t>Vurdering og instruktion af lejring og forflytning</a:t>
            </a:r>
          </a:p>
          <a:p>
            <a:r>
              <a:rPr lang="da-DK" sz="1200" dirty="0" smtClean="0"/>
              <a:t>Sker løbende under indlæggelsen for at sikre patienten er i nærmeste udviklingszone. </a:t>
            </a:r>
            <a:endParaRPr lang="en-US" sz="1200" dirty="0"/>
          </a:p>
          <a:p>
            <a:r>
              <a:rPr lang="en-US" sz="1200" dirty="0" err="1" smtClean="0"/>
              <a:t>Lejring</a:t>
            </a:r>
            <a:r>
              <a:rPr lang="en-US" sz="1200" dirty="0" smtClean="0"/>
              <a:t> </a:t>
            </a:r>
            <a:r>
              <a:rPr lang="en-US" sz="1200" dirty="0" err="1" smtClean="0"/>
              <a:t>foregår</a:t>
            </a:r>
            <a:r>
              <a:rPr lang="en-US" sz="1200" dirty="0" smtClean="0"/>
              <a:t> I </a:t>
            </a:r>
            <a:r>
              <a:rPr lang="en-US" sz="1200" dirty="0" err="1" smtClean="0"/>
              <a:t>forskellige</a:t>
            </a:r>
            <a:r>
              <a:rPr lang="en-US" sz="1200" dirty="0" smtClean="0"/>
              <a:t> </a:t>
            </a:r>
            <a:r>
              <a:rPr lang="en-US" sz="1200" dirty="0" err="1" smtClean="0"/>
              <a:t>udgangstillinger</a:t>
            </a:r>
            <a:r>
              <a:rPr lang="en-US" sz="1200" dirty="0" smtClean="0"/>
              <a:t> </a:t>
            </a:r>
            <a:r>
              <a:rPr lang="en-US" sz="1200" dirty="0" err="1" smtClean="0"/>
              <a:t>og</a:t>
            </a:r>
            <a:r>
              <a:rPr lang="en-US" sz="1200" dirty="0" smtClean="0"/>
              <a:t> </a:t>
            </a:r>
            <a:r>
              <a:rPr lang="en-US" sz="1200" dirty="0" err="1" smtClean="0"/>
              <a:t>aktiviter</a:t>
            </a:r>
            <a:r>
              <a:rPr lang="en-US" sz="1200" dirty="0" smtClean="0"/>
              <a:t>. </a:t>
            </a:r>
            <a:r>
              <a:rPr lang="en-US" sz="1200" dirty="0" err="1" smtClean="0"/>
              <a:t>Således</a:t>
            </a:r>
            <a:r>
              <a:rPr lang="en-US" sz="1200" dirty="0" smtClean="0"/>
              <a:t> at </a:t>
            </a:r>
            <a:r>
              <a:rPr lang="en-US" sz="1200" dirty="0" err="1" smtClean="0"/>
              <a:t>kroppen</a:t>
            </a:r>
            <a:r>
              <a:rPr lang="en-US" sz="1200" dirty="0" smtClean="0"/>
              <a:t> </a:t>
            </a:r>
            <a:r>
              <a:rPr lang="en-US" sz="1200" dirty="0" err="1" smtClean="0"/>
              <a:t>kan</a:t>
            </a:r>
            <a:r>
              <a:rPr lang="en-US" sz="1200" dirty="0" smtClean="0"/>
              <a:t> </a:t>
            </a:r>
            <a:r>
              <a:rPr lang="en-US" sz="1200" dirty="0" err="1" smtClean="0"/>
              <a:t>slappe</a:t>
            </a:r>
            <a:r>
              <a:rPr lang="en-US" sz="1200" dirty="0" smtClean="0"/>
              <a:t> </a:t>
            </a:r>
            <a:r>
              <a:rPr lang="en-US" sz="1200" dirty="0" err="1" smtClean="0"/>
              <a:t>af</a:t>
            </a:r>
            <a:r>
              <a:rPr lang="en-US" sz="1200" dirty="0" smtClean="0"/>
              <a:t>, </a:t>
            </a:r>
            <a:r>
              <a:rPr lang="en-US" sz="1200" dirty="0" err="1" smtClean="0"/>
              <a:t>så</a:t>
            </a:r>
            <a:r>
              <a:rPr lang="en-US" sz="1200" dirty="0" smtClean="0"/>
              <a:t> </a:t>
            </a:r>
            <a:r>
              <a:rPr lang="en-US" sz="1200" dirty="0" err="1" smtClean="0"/>
              <a:t>det</a:t>
            </a:r>
            <a:r>
              <a:rPr lang="en-US" sz="1200" dirty="0" smtClean="0"/>
              <a:t> </a:t>
            </a:r>
            <a:r>
              <a:rPr lang="en-US" sz="1200" dirty="0" err="1" smtClean="0"/>
              <a:t>er</a:t>
            </a:r>
            <a:r>
              <a:rPr lang="en-US" sz="1200" dirty="0" smtClean="0"/>
              <a:t> </a:t>
            </a:r>
            <a:r>
              <a:rPr lang="en-US" sz="1200" dirty="0" err="1" smtClean="0"/>
              <a:t>muligt</a:t>
            </a:r>
            <a:r>
              <a:rPr lang="en-US" sz="1200" dirty="0" smtClean="0"/>
              <a:t> at </a:t>
            </a:r>
            <a:r>
              <a:rPr lang="en-US" sz="1200" dirty="0" err="1" smtClean="0"/>
              <a:t>være</a:t>
            </a:r>
            <a:r>
              <a:rPr lang="en-US" sz="1200" dirty="0" smtClean="0"/>
              <a:t> </a:t>
            </a:r>
            <a:r>
              <a:rPr lang="en-US" sz="1200" dirty="0" err="1" smtClean="0"/>
              <a:t>udhvilet</a:t>
            </a:r>
            <a:r>
              <a:rPr lang="en-US" sz="1200" dirty="0" smtClean="0"/>
              <a:t>. </a:t>
            </a:r>
            <a:endParaRPr lang="da-DK" sz="1200" dirty="0" smtClean="0"/>
          </a:p>
        </p:txBody>
      </p:sp>
      <p:sp>
        <p:nvSpPr>
          <p:cNvPr id="12" name="Tekstboks 11"/>
          <p:cNvSpPr txBox="1"/>
          <p:nvPr/>
        </p:nvSpPr>
        <p:spPr>
          <a:xfrm>
            <a:off x="284645" y="4105160"/>
            <a:ext cx="5176482" cy="84638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Ganganalyse</a:t>
            </a:r>
          </a:p>
          <a:p>
            <a:r>
              <a:rPr lang="da-DK" sz="1200" dirty="0" smtClean="0"/>
              <a:t>Foretages løbende. Der kan anvendes video så </a:t>
            </a:r>
            <a:r>
              <a:rPr lang="da-DK" sz="1200" dirty="0"/>
              <a:t> </a:t>
            </a:r>
            <a:r>
              <a:rPr lang="da-DK" sz="1200" dirty="0" err="1" smtClean="0"/>
              <a:t>fys</a:t>
            </a:r>
            <a:r>
              <a:rPr lang="da-DK" sz="1200" dirty="0" smtClean="0"/>
              <a:t> kan </a:t>
            </a:r>
          </a:p>
          <a:p>
            <a:r>
              <a:rPr lang="da-DK" sz="1200" dirty="0" smtClean="0"/>
              <a:t>se / forklare analysen efterfølgende, </a:t>
            </a:r>
            <a:r>
              <a:rPr lang="da-DK" sz="1200" dirty="0" err="1" smtClean="0"/>
              <a:t>mhp</a:t>
            </a:r>
            <a:r>
              <a:rPr lang="da-DK" sz="1200" dirty="0" smtClean="0"/>
              <a:t> faglig sparring og indsigt til patienten </a:t>
            </a:r>
          </a:p>
        </p:txBody>
      </p:sp>
      <p:sp>
        <p:nvSpPr>
          <p:cNvPr id="13" name="Tekstboks 12"/>
          <p:cNvSpPr txBox="1"/>
          <p:nvPr/>
        </p:nvSpPr>
        <p:spPr>
          <a:xfrm>
            <a:off x="7334006" y="3778617"/>
            <a:ext cx="5051319" cy="123110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Vurdering af behov for hjælpemidler, </a:t>
            </a:r>
          </a:p>
          <a:p>
            <a:r>
              <a:rPr lang="da-DK" dirty="0" smtClean="0"/>
              <a:t>tilpasning og instruktioner</a:t>
            </a:r>
          </a:p>
          <a:p>
            <a:r>
              <a:rPr lang="en-US" sz="1200" dirty="0" err="1" smtClean="0"/>
              <a:t>Det</a:t>
            </a:r>
            <a:r>
              <a:rPr lang="en-US" sz="1200" dirty="0" smtClean="0"/>
              <a:t> </a:t>
            </a:r>
            <a:r>
              <a:rPr lang="en-US" sz="1200" dirty="0" err="1" smtClean="0"/>
              <a:t>sker</a:t>
            </a:r>
            <a:r>
              <a:rPr lang="en-US" sz="1200" dirty="0" smtClean="0"/>
              <a:t> </a:t>
            </a:r>
            <a:r>
              <a:rPr lang="en-US" sz="1200" dirty="0" err="1" smtClean="0"/>
              <a:t>løbende</a:t>
            </a:r>
            <a:r>
              <a:rPr lang="en-US" sz="1200" dirty="0" smtClean="0"/>
              <a:t> under </a:t>
            </a:r>
            <a:r>
              <a:rPr lang="en-US" sz="1200" dirty="0" err="1" smtClean="0"/>
              <a:t>indlæggelse</a:t>
            </a:r>
            <a:r>
              <a:rPr lang="en-US" sz="1200" dirty="0" smtClean="0"/>
              <a:t>, </a:t>
            </a:r>
            <a:r>
              <a:rPr lang="en-US" sz="1200" dirty="0" err="1" smtClean="0"/>
              <a:t>mhp</a:t>
            </a:r>
            <a:r>
              <a:rPr lang="en-US" sz="1200" dirty="0" smtClean="0"/>
              <a:t> at </a:t>
            </a:r>
            <a:r>
              <a:rPr lang="en-US" sz="1200" dirty="0" err="1" smtClean="0"/>
              <a:t>sikre</a:t>
            </a:r>
            <a:r>
              <a:rPr lang="en-US" sz="1200" dirty="0" smtClean="0"/>
              <a:t> </a:t>
            </a:r>
            <a:r>
              <a:rPr lang="en-US" sz="1200" dirty="0" err="1" smtClean="0"/>
              <a:t>patienten</a:t>
            </a:r>
            <a:r>
              <a:rPr lang="en-US" sz="1200" dirty="0" smtClean="0"/>
              <a:t> </a:t>
            </a:r>
            <a:r>
              <a:rPr lang="en-US" sz="1200" dirty="0" err="1" smtClean="0"/>
              <a:t>kan</a:t>
            </a:r>
            <a:r>
              <a:rPr lang="en-US" sz="1200" dirty="0" smtClean="0"/>
              <a:t> </a:t>
            </a:r>
            <a:r>
              <a:rPr lang="en-US" sz="1200" dirty="0" err="1" smtClean="0"/>
              <a:t>deltage</a:t>
            </a:r>
            <a:r>
              <a:rPr lang="en-US" sz="1200" dirty="0" smtClean="0"/>
              <a:t> </a:t>
            </a:r>
            <a:r>
              <a:rPr lang="en-US" sz="1200" dirty="0" err="1" smtClean="0"/>
              <a:t>efter</a:t>
            </a:r>
            <a:r>
              <a:rPr lang="en-US" sz="1200" dirty="0" smtClean="0"/>
              <a:t> </a:t>
            </a:r>
          </a:p>
          <a:p>
            <a:r>
              <a:rPr lang="en-US" sz="1200" dirty="0" err="1" smtClean="0"/>
              <a:t>bedste</a:t>
            </a:r>
            <a:r>
              <a:rPr lang="en-US" sz="1200" dirty="0" smtClean="0"/>
              <a:t> </a:t>
            </a:r>
            <a:r>
              <a:rPr lang="en-US" sz="1200" dirty="0" err="1" smtClean="0"/>
              <a:t>evne</a:t>
            </a:r>
            <a:r>
              <a:rPr lang="en-US" sz="1200" dirty="0"/>
              <a:t> </a:t>
            </a:r>
            <a:r>
              <a:rPr lang="en-US" sz="1200" dirty="0" err="1" smtClean="0"/>
              <a:t>i</a:t>
            </a:r>
            <a:r>
              <a:rPr lang="en-US" sz="1200" dirty="0" smtClean="0"/>
              <a:t> </a:t>
            </a:r>
            <a:r>
              <a:rPr lang="en-US" sz="1200" dirty="0" err="1" smtClean="0"/>
              <a:t>rehabiliteringsforløbet</a:t>
            </a:r>
            <a:r>
              <a:rPr lang="en-US" sz="1200" dirty="0" smtClean="0"/>
              <a:t>. </a:t>
            </a:r>
            <a:endParaRPr lang="en-US" sz="1200" dirty="0"/>
          </a:p>
        </p:txBody>
      </p:sp>
      <p:sp>
        <p:nvSpPr>
          <p:cNvPr id="15" name="Tekstboks 14"/>
          <p:cNvSpPr txBox="1"/>
          <p:nvPr/>
        </p:nvSpPr>
        <p:spPr>
          <a:xfrm>
            <a:off x="408538" y="2712031"/>
            <a:ext cx="1964269" cy="127727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 smtClean="0"/>
              <a:t>El-terapi</a:t>
            </a:r>
          </a:p>
          <a:p>
            <a:r>
              <a:rPr lang="da-DK" sz="1600" dirty="0" smtClean="0"/>
              <a:t>-FES, TENS</a:t>
            </a:r>
          </a:p>
          <a:p>
            <a:r>
              <a:rPr lang="en-US" sz="1200" dirty="0" err="1" smtClean="0"/>
              <a:t>El.stimulering</a:t>
            </a:r>
            <a:r>
              <a:rPr lang="en-US" sz="1200" dirty="0" smtClean="0"/>
              <a:t> </a:t>
            </a:r>
            <a:r>
              <a:rPr lang="en-US" sz="1200" dirty="0" err="1" smtClean="0"/>
              <a:t>kan</a:t>
            </a:r>
            <a:r>
              <a:rPr lang="en-US" sz="1200" dirty="0" smtClean="0"/>
              <a:t> </a:t>
            </a:r>
            <a:r>
              <a:rPr lang="en-US" sz="1200" dirty="0" err="1" smtClean="0"/>
              <a:t>være</a:t>
            </a:r>
            <a:r>
              <a:rPr lang="en-US" sz="1200" dirty="0" smtClean="0"/>
              <a:t> </a:t>
            </a:r>
            <a:r>
              <a:rPr lang="en-US" sz="1200" dirty="0" err="1" smtClean="0"/>
              <a:t>medvirkende</a:t>
            </a:r>
            <a:r>
              <a:rPr lang="en-US" sz="1200" dirty="0" smtClean="0"/>
              <a:t> </a:t>
            </a:r>
            <a:r>
              <a:rPr lang="en-US" sz="1200" dirty="0" err="1" smtClean="0"/>
              <a:t>til</a:t>
            </a:r>
            <a:r>
              <a:rPr lang="en-US" sz="1200" dirty="0" smtClean="0"/>
              <a:t> at </a:t>
            </a:r>
            <a:r>
              <a:rPr lang="en-US" sz="1200" dirty="0" err="1" smtClean="0"/>
              <a:t>genvinde</a:t>
            </a:r>
            <a:r>
              <a:rPr lang="en-US" sz="1200" dirty="0"/>
              <a:t> </a:t>
            </a:r>
            <a:r>
              <a:rPr lang="en-US" sz="1200" dirty="0" err="1" smtClean="0"/>
              <a:t>funktion</a:t>
            </a:r>
            <a:r>
              <a:rPr lang="en-US" sz="1200" dirty="0" smtClean="0"/>
              <a:t>. </a:t>
            </a:r>
            <a:endParaRPr lang="da-DK" sz="1200" dirty="0" smtClean="0"/>
          </a:p>
        </p:txBody>
      </p:sp>
      <p:sp>
        <p:nvSpPr>
          <p:cNvPr id="18" name="Højrepil 17"/>
          <p:cNvSpPr/>
          <p:nvPr/>
        </p:nvSpPr>
        <p:spPr>
          <a:xfrm rot="14144512">
            <a:off x="4131637" y="635717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Højrepil 18"/>
          <p:cNvSpPr/>
          <p:nvPr/>
        </p:nvSpPr>
        <p:spPr>
          <a:xfrm rot="17362024">
            <a:off x="6685330" y="647586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Højrepil 13"/>
          <p:cNvSpPr/>
          <p:nvPr/>
        </p:nvSpPr>
        <p:spPr>
          <a:xfrm rot="16200000">
            <a:off x="5213029" y="620868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kstboks 15"/>
          <p:cNvSpPr txBox="1"/>
          <p:nvPr/>
        </p:nvSpPr>
        <p:spPr>
          <a:xfrm>
            <a:off x="2324044" y="2024835"/>
            <a:ext cx="3417923" cy="81560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err="1" smtClean="0"/>
              <a:t>Kinesiotape</a:t>
            </a:r>
            <a:endParaRPr lang="da-DK" dirty="0" smtClean="0"/>
          </a:p>
          <a:p>
            <a:r>
              <a:rPr lang="da-DK" sz="1100" dirty="0" smtClean="0"/>
              <a:t>Anvendes  til behandling af smerter og </a:t>
            </a:r>
          </a:p>
          <a:p>
            <a:r>
              <a:rPr lang="da-DK" sz="1100" dirty="0" err="1" smtClean="0"/>
              <a:t>Facilitering</a:t>
            </a:r>
            <a:r>
              <a:rPr lang="da-DK" sz="1100" dirty="0" smtClean="0"/>
              <a:t>/ </a:t>
            </a:r>
            <a:r>
              <a:rPr lang="da-DK" sz="1100" dirty="0" err="1" smtClean="0"/>
              <a:t>inhibering</a:t>
            </a:r>
            <a:r>
              <a:rPr lang="da-DK" sz="1100" dirty="0" smtClean="0"/>
              <a:t> af muskler samt ødembehandling</a:t>
            </a:r>
          </a:p>
        </p:txBody>
      </p:sp>
      <p:sp>
        <p:nvSpPr>
          <p:cNvPr id="22" name="Tekstboks 21"/>
          <p:cNvSpPr txBox="1"/>
          <p:nvPr/>
        </p:nvSpPr>
        <p:spPr>
          <a:xfrm>
            <a:off x="8651643" y="7387905"/>
            <a:ext cx="3552511" cy="6617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Akupunktur</a:t>
            </a:r>
          </a:p>
          <a:p>
            <a:r>
              <a:rPr lang="da-DK" sz="1200" dirty="0" smtClean="0"/>
              <a:t>Kan anvendes til muskelspændinger og smertelindring</a:t>
            </a:r>
            <a:endParaRPr lang="en-US" sz="1200" dirty="0"/>
          </a:p>
        </p:txBody>
      </p:sp>
      <p:sp>
        <p:nvSpPr>
          <p:cNvPr id="23" name="Tekstboks 22"/>
          <p:cNvSpPr txBox="1"/>
          <p:nvPr/>
        </p:nvSpPr>
        <p:spPr>
          <a:xfrm>
            <a:off x="7732347" y="6293608"/>
            <a:ext cx="3925177" cy="84638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Genoptræningsplaner, GOP</a:t>
            </a:r>
          </a:p>
          <a:p>
            <a:r>
              <a:rPr lang="da-DK" sz="1200" dirty="0" smtClean="0"/>
              <a:t>Alle patienter udskrives med en GOP, hvis de ønsker det. </a:t>
            </a:r>
          </a:p>
          <a:p>
            <a:r>
              <a:rPr lang="da-DK" sz="1200" dirty="0" smtClean="0"/>
              <a:t>Fysioterapeuter er altid medvirkende i udarbejdelse af GOP.</a:t>
            </a:r>
            <a:endParaRPr lang="en-US" sz="1200" dirty="0"/>
          </a:p>
        </p:txBody>
      </p:sp>
      <p:sp>
        <p:nvSpPr>
          <p:cNvPr id="25" name="Tekstboks 24"/>
          <p:cNvSpPr txBox="1"/>
          <p:nvPr/>
        </p:nvSpPr>
        <p:spPr>
          <a:xfrm>
            <a:off x="8673756" y="8282072"/>
            <a:ext cx="3695820" cy="66172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err="1" smtClean="0"/>
              <a:t>Armeo</a:t>
            </a:r>
            <a:r>
              <a:rPr lang="da-DK" dirty="0" smtClean="0"/>
              <a:t> </a:t>
            </a:r>
          </a:p>
          <a:p>
            <a:r>
              <a:rPr lang="en-US" sz="1200" dirty="0" err="1" smtClean="0"/>
              <a:t>Vægtaflastende</a:t>
            </a:r>
            <a:r>
              <a:rPr lang="en-US" sz="1200" dirty="0" smtClean="0"/>
              <a:t> </a:t>
            </a:r>
            <a:r>
              <a:rPr lang="en-US" sz="1200" dirty="0" err="1" smtClean="0"/>
              <a:t>træningssytem</a:t>
            </a:r>
            <a:r>
              <a:rPr lang="en-US" sz="1200" dirty="0" smtClean="0"/>
              <a:t> </a:t>
            </a:r>
            <a:r>
              <a:rPr lang="en-US" sz="1200" dirty="0" err="1" smtClean="0"/>
              <a:t>til</a:t>
            </a:r>
            <a:r>
              <a:rPr lang="en-US" sz="1200" dirty="0" smtClean="0"/>
              <a:t> </a:t>
            </a:r>
            <a:r>
              <a:rPr lang="en-US" sz="1200" dirty="0" err="1" smtClean="0"/>
              <a:t>genoptræning</a:t>
            </a:r>
            <a:r>
              <a:rPr lang="en-US" sz="1200" dirty="0" smtClean="0"/>
              <a:t> </a:t>
            </a:r>
            <a:r>
              <a:rPr lang="en-US" sz="1200" dirty="0" err="1" smtClean="0"/>
              <a:t>af</a:t>
            </a:r>
            <a:r>
              <a:rPr lang="en-US" sz="1200" dirty="0" smtClean="0"/>
              <a:t> arm </a:t>
            </a:r>
            <a:endParaRPr lang="en-US" sz="1200" dirty="0"/>
          </a:p>
        </p:txBody>
      </p:sp>
      <p:sp>
        <p:nvSpPr>
          <p:cNvPr id="26" name="Tekstboks 25"/>
          <p:cNvSpPr txBox="1"/>
          <p:nvPr/>
        </p:nvSpPr>
        <p:spPr>
          <a:xfrm>
            <a:off x="8651643" y="8328992"/>
            <a:ext cx="2584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200" dirty="0" smtClean="0"/>
              <a:t>. </a:t>
            </a:r>
            <a:endParaRPr lang="da-DK" sz="1200" dirty="0"/>
          </a:p>
        </p:txBody>
      </p:sp>
    </p:spTree>
    <p:extLst>
      <p:ext uri="{BB962C8B-B14F-4D97-AF65-F5344CB8AC3E}">
        <p14:creationId xmlns:p14="http://schemas.microsoft.com/office/powerpoint/2010/main" val="33289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illedresultat for toolbox, bi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645" y="7122409"/>
            <a:ext cx="3240360" cy="232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boks 2"/>
          <p:cNvSpPr txBox="1"/>
          <p:nvPr/>
        </p:nvSpPr>
        <p:spPr>
          <a:xfrm>
            <a:off x="4528592" y="264096"/>
            <a:ext cx="33457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4000" dirty="0" smtClean="0"/>
              <a:t>Ergoterapeuter</a:t>
            </a:r>
            <a:endParaRPr lang="en-US" sz="4000" dirty="0"/>
          </a:p>
        </p:txBody>
      </p:sp>
      <p:sp>
        <p:nvSpPr>
          <p:cNvPr id="2" name="Tekstboks 1"/>
          <p:cNvSpPr txBox="1"/>
          <p:nvPr/>
        </p:nvSpPr>
        <p:spPr>
          <a:xfrm>
            <a:off x="420116" y="1929157"/>
            <a:ext cx="4832220" cy="130805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FOTT (ansigt, mund og svælgterapi) </a:t>
            </a:r>
          </a:p>
          <a:p>
            <a:r>
              <a:rPr lang="da-DK" sz="1800" dirty="0" smtClean="0"/>
              <a:t>Spisevurdering</a:t>
            </a:r>
          </a:p>
          <a:p>
            <a:pPr marL="342900" indent="-342900">
              <a:buFontTx/>
              <a:buChar char="-"/>
            </a:pPr>
            <a:r>
              <a:rPr lang="da-DK" sz="1800" dirty="0" smtClean="0"/>
              <a:t>Undersøgelse af ansigt, mund og svælg</a:t>
            </a:r>
          </a:p>
          <a:p>
            <a:pPr marL="342900" indent="-342900">
              <a:buFontTx/>
              <a:buChar char="-"/>
            </a:pPr>
            <a:r>
              <a:rPr lang="da-DK" sz="1800" dirty="0" smtClean="0"/>
              <a:t>Synkeøvelser og spisetræning</a:t>
            </a:r>
            <a:endParaRPr lang="en-US" sz="1800" dirty="0"/>
          </a:p>
        </p:txBody>
      </p:sp>
      <p:sp>
        <p:nvSpPr>
          <p:cNvPr id="4" name="Tekstboks 3"/>
          <p:cNvSpPr txBox="1"/>
          <p:nvPr/>
        </p:nvSpPr>
        <p:spPr>
          <a:xfrm>
            <a:off x="6045811" y="1248137"/>
            <a:ext cx="1863459" cy="186204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OE træning</a:t>
            </a:r>
          </a:p>
          <a:p>
            <a:r>
              <a:rPr lang="en-US" sz="1800" dirty="0" err="1" smtClean="0"/>
              <a:t>Fugl</a:t>
            </a:r>
            <a:r>
              <a:rPr lang="en-US" sz="1800" dirty="0" smtClean="0"/>
              <a:t>-Meyer test</a:t>
            </a:r>
          </a:p>
          <a:p>
            <a:r>
              <a:rPr lang="en-US" sz="1800" dirty="0" err="1" smtClean="0"/>
              <a:t>Armeo</a:t>
            </a:r>
            <a:r>
              <a:rPr lang="en-US" sz="1800" dirty="0" smtClean="0"/>
              <a:t> </a:t>
            </a:r>
            <a:r>
              <a:rPr lang="en-US" sz="1800" dirty="0" err="1" smtClean="0"/>
              <a:t>træning</a:t>
            </a:r>
            <a:endParaRPr lang="en-US" sz="1800" dirty="0" smtClean="0"/>
          </a:p>
          <a:p>
            <a:r>
              <a:rPr lang="en-US" sz="1800" dirty="0" smtClean="0"/>
              <a:t>Repetitive </a:t>
            </a:r>
            <a:r>
              <a:rPr lang="en-US" sz="1800" dirty="0" err="1" smtClean="0"/>
              <a:t>øvelser</a:t>
            </a:r>
            <a:endParaRPr lang="en-US" sz="1800" dirty="0" smtClean="0"/>
          </a:p>
          <a:p>
            <a:r>
              <a:rPr lang="en-US" sz="1800" dirty="0" err="1" smtClean="0"/>
              <a:t>Spejlterapi</a:t>
            </a:r>
            <a:endParaRPr lang="en-US" sz="1800" dirty="0" smtClean="0"/>
          </a:p>
          <a:p>
            <a:r>
              <a:rPr lang="en-US" sz="1800" dirty="0" smtClean="0"/>
              <a:t>El-stimulation</a:t>
            </a:r>
            <a:endParaRPr lang="en-US" sz="1800" dirty="0"/>
          </a:p>
        </p:txBody>
      </p:sp>
      <p:sp>
        <p:nvSpPr>
          <p:cNvPr id="5" name="Tekstboks 4"/>
          <p:cNvSpPr txBox="1"/>
          <p:nvPr/>
        </p:nvSpPr>
        <p:spPr>
          <a:xfrm>
            <a:off x="711718" y="3480315"/>
            <a:ext cx="1043876" cy="47705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 smtClean="0"/>
              <a:t>A-ONE</a:t>
            </a:r>
            <a:endParaRPr lang="en-US" dirty="0"/>
          </a:p>
        </p:txBody>
      </p:sp>
      <p:sp>
        <p:nvSpPr>
          <p:cNvPr id="6" name="Tekstboks 5"/>
          <p:cNvSpPr txBox="1"/>
          <p:nvPr/>
        </p:nvSpPr>
        <p:spPr>
          <a:xfrm>
            <a:off x="9230043" y="4057924"/>
            <a:ext cx="2512226" cy="170816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ADL-træning, </a:t>
            </a:r>
            <a:r>
              <a:rPr lang="da-DK" sz="2000" dirty="0" smtClean="0"/>
              <a:t>f.eks.</a:t>
            </a:r>
            <a:endParaRPr lang="da-DK" dirty="0" smtClean="0"/>
          </a:p>
          <a:p>
            <a:pPr marL="342900" indent="-342900">
              <a:buFontTx/>
              <a:buChar char="-"/>
            </a:pPr>
            <a:r>
              <a:rPr lang="da-DK" sz="1600" dirty="0" smtClean="0"/>
              <a:t>Øvre - ADL/bad</a:t>
            </a:r>
          </a:p>
          <a:p>
            <a:pPr marL="342900" indent="-342900">
              <a:buFontTx/>
              <a:buChar char="-"/>
            </a:pPr>
            <a:r>
              <a:rPr lang="da-DK" sz="1600" dirty="0" smtClean="0"/>
              <a:t>Indkøb</a:t>
            </a:r>
          </a:p>
          <a:p>
            <a:pPr marL="342900" indent="-342900">
              <a:buFontTx/>
              <a:buChar char="-"/>
            </a:pPr>
            <a:r>
              <a:rPr lang="da-DK" sz="1600" dirty="0" smtClean="0"/>
              <a:t>Madlavning</a:t>
            </a:r>
          </a:p>
          <a:p>
            <a:pPr marL="342900" indent="-342900">
              <a:buFontTx/>
              <a:buChar char="-"/>
            </a:pPr>
            <a:r>
              <a:rPr lang="da-DK" sz="1600" dirty="0" smtClean="0"/>
              <a:t>Værkstedsaktivitet</a:t>
            </a:r>
          </a:p>
          <a:p>
            <a:pPr marL="342900" indent="-342900">
              <a:buFontTx/>
              <a:buChar char="-"/>
            </a:pPr>
            <a:r>
              <a:rPr lang="da-DK" sz="1600" dirty="0" smtClean="0"/>
              <a:t>Borddækning</a:t>
            </a:r>
            <a:endParaRPr lang="en-US" sz="1600" dirty="0"/>
          </a:p>
        </p:txBody>
      </p:sp>
      <p:sp>
        <p:nvSpPr>
          <p:cNvPr id="7" name="Tekstboks 6"/>
          <p:cNvSpPr txBox="1"/>
          <p:nvPr/>
        </p:nvSpPr>
        <p:spPr>
          <a:xfrm>
            <a:off x="420116" y="5138055"/>
            <a:ext cx="2123210" cy="47705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EYEBAB- </a:t>
            </a:r>
            <a:r>
              <a:rPr lang="da-DK" dirty="0" err="1" smtClean="0"/>
              <a:t>board</a:t>
            </a:r>
            <a:endParaRPr lang="en-US" dirty="0"/>
          </a:p>
        </p:txBody>
      </p:sp>
      <p:sp>
        <p:nvSpPr>
          <p:cNvPr id="8" name="Tekstboks 7"/>
          <p:cNvSpPr txBox="1"/>
          <p:nvPr/>
        </p:nvSpPr>
        <p:spPr>
          <a:xfrm>
            <a:off x="9065096" y="1632248"/>
            <a:ext cx="2219390" cy="47705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Psykoedukation</a:t>
            </a:r>
            <a:endParaRPr lang="en-US" dirty="0"/>
          </a:p>
        </p:txBody>
      </p:sp>
      <p:sp>
        <p:nvSpPr>
          <p:cNvPr id="9" name="Tekstboks 8"/>
          <p:cNvSpPr txBox="1"/>
          <p:nvPr/>
        </p:nvSpPr>
        <p:spPr>
          <a:xfrm>
            <a:off x="751408" y="4351960"/>
            <a:ext cx="1004186" cy="47705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COPM</a:t>
            </a:r>
            <a:endParaRPr lang="en-US" dirty="0"/>
          </a:p>
        </p:txBody>
      </p:sp>
      <p:sp>
        <p:nvSpPr>
          <p:cNvPr id="10" name="Tekstboks 9"/>
          <p:cNvSpPr txBox="1"/>
          <p:nvPr/>
        </p:nvSpPr>
        <p:spPr>
          <a:xfrm>
            <a:off x="5181676" y="3391704"/>
            <a:ext cx="3494868" cy="170816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 smtClean="0"/>
              <a:t>Kognitiv-test og træning</a:t>
            </a:r>
          </a:p>
          <a:p>
            <a:r>
              <a:rPr lang="da-DK" sz="1600" dirty="0" smtClean="0"/>
              <a:t>OCS, hjernetræning fra I-ADL mappen og ATSO opgaver</a:t>
            </a:r>
          </a:p>
          <a:p>
            <a:r>
              <a:rPr lang="da-DK" sz="1600" dirty="0" smtClean="0"/>
              <a:t>Afdækning af mentale funktioner og</a:t>
            </a:r>
          </a:p>
          <a:p>
            <a:r>
              <a:rPr lang="da-DK" sz="1600" dirty="0" smtClean="0"/>
              <a:t>træning af disse</a:t>
            </a:r>
          </a:p>
          <a:p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1" name="Tekstboks 10"/>
          <p:cNvSpPr txBox="1"/>
          <p:nvPr/>
        </p:nvSpPr>
        <p:spPr>
          <a:xfrm>
            <a:off x="928192" y="6096744"/>
            <a:ext cx="1406347" cy="96949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El-terapi</a:t>
            </a:r>
          </a:p>
          <a:p>
            <a:pPr marL="342900" indent="-342900">
              <a:buFontTx/>
              <a:buChar char="-"/>
            </a:pPr>
            <a:r>
              <a:rPr lang="da-DK" sz="1600" dirty="0" smtClean="0"/>
              <a:t>FES</a:t>
            </a:r>
          </a:p>
          <a:p>
            <a:pPr marL="342900" indent="-342900">
              <a:buFontTx/>
              <a:buChar char="-"/>
            </a:pPr>
            <a:r>
              <a:rPr lang="da-DK" sz="1600" dirty="0" smtClean="0"/>
              <a:t>VITALSTIM</a:t>
            </a:r>
            <a:endParaRPr lang="en-US" sz="1600" dirty="0"/>
          </a:p>
        </p:txBody>
      </p:sp>
      <p:sp>
        <p:nvSpPr>
          <p:cNvPr id="12" name="Tekstboks 11"/>
          <p:cNvSpPr txBox="1"/>
          <p:nvPr/>
        </p:nvSpPr>
        <p:spPr>
          <a:xfrm>
            <a:off x="2904527" y="5251861"/>
            <a:ext cx="2436886" cy="47705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Ødembehandling</a:t>
            </a:r>
            <a:endParaRPr lang="en-US" dirty="0"/>
          </a:p>
        </p:txBody>
      </p:sp>
      <p:sp>
        <p:nvSpPr>
          <p:cNvPr id="14" name="Tekstboks 13"/>
          <p:cNvSpPr txBox="1"/>
          <p:nvPr/>
        </p:nvSpPr>
        <p:spPr>
          <a:xfrm>
            <a:off x="8914221" y="2458492"/>
            <a:ext cx="3303597" cy="1215717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Middags-og aftenmåltid</a:t>
            </a:r>
          </a:p>
          <a:p>
            <a:pPr marL="342900" indent="-342900">
              <a:buFontTx/>
              <a:buChar char="-"/>
            </a:pPr>
            <a:r>
              <a:rPr lang="da-DK" sz="1600" dirty="0" smtClean="0"/>
              <a:t>Kostkonsistens </a:t>
            </a:r>
          </a:p>
          <a:p>
            <a:pPr marL="342900" indent="-342900">
              <a:buFontTx/>
              <a:buChar char="-"/>
            </a:pPr>
            <a:r>
              <a:rPr lang="da-DK" sz="1600" dirty="0" smtClean="0"/>
              <a:t>Anretning af maden</a:t>
            </a:r>
          </a:p>
          <a:p>
            <a:pPr marL="342900" indent="-342900">
              <a:buFontTx/>
              <a:buChar char="-"/>
            </a:pPr>
            <a:r>
              <a:rPr lang="da-DK" sz="1600" dirty="0"/>
              <a:t>S</a:t>
            </a:r>
            <a:r>
              <a:rPr lang="da-DK" sz="1600" dirty="0" smtClean="0"/>
              <a:t>ocial interaktion</a:t>
            </a:r>
            <a:endParaRPr lang="en-US" dirty="0"/>
          </a:p>
        </p:txBody>
      </p:sp>
      <p:sp>
        <p:nvSpPr>
          <p:cNvPr id="17" name="Tekstboks 16"/>
          <p:cNvSpPr txBox="1"/>
          <p:nvPr/>
        </p:nvSpPr>
        <p:spPr>
          <a:xfrm>
            <a:off x="2116779" y="1057216"/>
            <a:ext cx="2116157" cy="47705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Syns-screening</a:t>
            </a:r>
            <a:endParaRPr lang="en-US" dirty="0"/>
          </a:p>
        </p:txBody>
      </p:sp>
      <p:sp>
        <p:nvSpPr>
          <p:cNvPr id="18" name="Tekstboks 17"/>
          <p:cNvSpPr txBox="1"/>
          <p:nvPr/>
        </p:nvSpPr>
        <p:spPr>
          <a:xfrm>
            <a:off x="2309093" y="3674209"/>
            <a:ext cx="2478820" cy="86177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Specialekendskab</a:t>
            </a:r>
          </a:p>
          <a:p>
            <a:r>
              <a:rPr lang="da-DK" dirty="0" err="1" smtClean="0"/>
              <a:t>Bobath</a:t>
            </a:r>
            <a:r>
              <a:rPr lang="da-DK" dirty="0" smtClean="0"/>
              <a:t>/G-tit</a:t>
            </a:r>
            <a:endParaRPr lang="en-US" dirty="0"/>
          </a:p>
        </p:txBody>
      </p:sp>
      <p:sp>
        <p:nvSpPr>
          <p:cNvPr id="19" name="Tekstboks 18"/>
          <p:cNvSpPr txBox="1"/>
          <p:nvPr/>
        </p:nvSpPr>
        <p:spPr>
          <a:xfrm>
            <a:off x="8193990" y="5991097"/>
            <a:ext cx="2072106" cy="209288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 smtClean="0"/>
              <a:t>Hold</a:t>
            </a:r>
          </a:p>
          <a:p>
            <a:pPr marL="285750" indent="-285750">
              <a:buFontTx/>
              <a:buChar char="-"/>
            </a:pPr>
            <a:r>
              <a:rPr lang="da-DK" sz="1600" dirty="0" smtClean="0"/>
              <a:t>Kognitiv spilhold</a:t>
            </a:r>
          </a:p>
          <a:p>
            <a:pPr marL="285750" indent="-285750">
              <a:buFontTx/>
              <a:buChar char="-"/>
            </a:pPr>
            <a:r>
              <a:rPr lang="da-DK" sz="1600" dirty="0" smtClean="0"/>
              <a:t>Uderehabilitering</a:t>
            </a:r>
          </a:p>
          <a:p>
            <a:pPr marL="285750" indent="-285750">
              <a:buFontTx/>
              <a:buChar char="-"/>
            </a:pPr>
            <a:r>
              <a:rPr lang="da-DK" sz="1600" dirty="0" smtClean="0"/>
              <a:t>Hjernepausehold</a:t>
            </a:r>
          </a:p>
          <a:p>
            <a:pPr marL="285750" indent="-285750">
              <a:buFontTx/>
              <a:buChar char="-"/>
            </a:pPr>
            <a:r>
              <a:rPr lang="da-DK" sz="1600" dirty="0" smtClean="0"/>
              <a:t>OE hold</a:t>
            </a:r>
          </a:p>
          <a:p>
            <a:pPr marL="285750" indent="-285750">
              <a:buFontTx/>
              <a:buChar char="-"/>
            </a:pPr>
            <a:r>
              <a:rPr lang="da-DK" sz="1600" dirty="0" smtClean="0"/>
              <a:t>Køkkenhold</a:t>
            </a:r>
          </a:p>
          <a:p>
            <a:endParaRPr lang="en-US" dirty="0"/>
          </a:p>
        </p:txBody>
      </p:sp>
      <p:sp>
        <p:nvSpPr>
          <p:cNvPr id="21" name="Højrepil 20"/>
          <p:cNvSpPr/>
          <p:nvPr/>
        </p:nvSpPr>
        <p:spPr>
          <a:xfrm rot="14138514">
            <a:off x="3739692" y="633917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Højrepil 21"/>
          <p:cNvSpPr/>
          <p:nvPr/>
        </p:nvSpPr>
        <p:spPr>
          <a:xfrm rot="17780916">
            <a:off x="6768276" y="633385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Højrepil 22"/>
          <p:cNvSpPr/>
          <p:nvPr/>
        </p:nvSpPr>
        <p:spPr>
          <a:xfrm rot="16200000">
            <a:off x="5197778" y="611473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kstboks 12"/>
          <p:cNvSpPr txBox="1"/>
          <p:nvPr/>
        </p:nvSpPr>
        <p:spPr>
          <a:xfrm>
            <a:off x="1903911" y="8314536"/>
            <a:ext cx="957313" cy="47705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AMPS</a:t>
            </a:r>
            <a:endParaRPr lang="en-US" dirty="0"/>
          </a:p>
        </p:txBody>
      </p:sp>
      <p:sp>
        <p:nvSpPr>
          <p:cNvPr id="15" name="Tekstboks 14"/>
          <p:cNvSpPr txBox="1"/>
          <p:nvPr/>
        </p:nvSpPr>
        <p:spPr>
          <a:xfrm>
            <a:off x="9498541" y="8366150"/>
            <a:ext cx="2694905" cy="47705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FEES- undersøgelse</a:t>
            </a:r>
            <a:endParaRPr lang="en-US" dirty="0"/>
          </a:p>
        </p:txBody>
      </p:sp>
      <p:sp>
        <p:nvSpPr>
          <p:cNvPr id="20" name="Tekstboks 19"/>
          <p:cNvSpPr txBox="1"/>
          <p:nvPr/>
        </p:nvSpPr>
        <p:spPr>
          <a:xfrm>
            <a:off x="247678" y="7379510"/>
            <a:ext cx="3738203" cy="47705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/>
              <a:t>Genoptræningsplaner, </a:t>
            </a:r>
            <a:r>
              <a:rPr lang="da-DK" dirty="0" smtClean="0"/>
              <a:t>GOP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10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boks 1"/>
          <p:cNvSpPr txBox="1"/>
          <p:nvPr/>
        </p:nvSpPr>
        <p:spPr>
          <a:xfrm>
            <a:off x="4538201" y="125267"/>
            <a:ext cx="25503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4000" dirty="0" smtClean="0"/>
              <a:t>Logopæder</a:t>
            </a:r>
            <a:endParaRPr lang="en-US" sz="4000" dirty="0"/>
          </a:p>
        </p:txBody>
      </p:sp>
      <p:pic>
        <p:nvPicPr>
          <p:cNvPr id="6148" name="Picture 4" descr="Billedresultat for toolbox orang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4615" y="6428507"/>
            <a:ext cx="3554626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boks 3"/>
          <p:cNvSpPr txBox="1"/>
          <p:nvPr/>
        </p:nvSpPr>
        <p:spPr>
          <a:xfrm>
            <a:off x="8494937" y="4793938"/>
            <a:ext cx="3986965" cy="232371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 smtClean="0"/>
              <a:t>Stemmevanskeligheder</a:t>
            </a:r>
          </a:p>
          <a:p>
            <a:r>
              <a:rPr lang="da-DK" sz="2000" dirty="0" smtClean="0"/>
              <a:t>Henvisning til stemmelogopæd på baggrund af screening</a:t>
            </a:r>
            <a:endParaRPr lang="en-US" sz="2000" dirty="0"/>
          </a:p>
          <a:p>
            <a:pPr lvl="0"/>
            <a:r>
              <a:rPr lang="da-DK" sz="2000" dirty="0" smtClean="0"/>
              <a:t>Evt. observationer </a:t>
            </a:r>
            <a:r>
              <a:rPr lang="da-DK" sz="2000" dirty="0" err="1"/>
              <a:t>ifm</a:t>
            </a:r>
            <a:r>
              <a:rPr lang="da-DK" sz="2000" dirty="0"/>
              <a:t>. </a:t>
            </a:r>
            <a:r>
              <a:rPr lang="da-DK" sz="2000" dirty="0" smtClean="0"/>
              <a:t>FEES.</a:t>
            </a:r>
            <a:endParaRPr lang="en-US" sz="2000" dirty="0"/>
          </a:p>
          <a:p>
            <a:pPr lvl="0"/>
            <a:r>
              <a:rPr lang="da-DK" sz="2000" dirty="0" smtClean="0"/>
              <a:t>Stemmehygiejniske </a:t>
            </a:r>
            <a:r>
              <a:rPr lang="da-DK" sz="2000" dirty="0"/>
              <a:t>råd</a:t>
            </a:r>
            <a:endParaRPr lang="en-US" sz="2000" dirty="0"/>
          </a:p>
          <a:p>
            <a:pPr lvl="0"/>
            <a:r>
              <a:rPr lang="da-DK" sz="2000" dirty="0" smtClean="0"/>
              <a:t>Metoder: Respirations- og afspændingsøvelser</a:t>
            </a:r>
            <a:endParaRPr lang="en-US" dirty="0"/>
          </a:p>
        </p:txBody>
      </p:sp>
      <p:sp>
        <p:nvSpPr>
          <p:cNvPr id="7" name="Tekstboks 6"/>
          <p:cNvSpPr txBox="1"/>
          <p:nvPr/>
        </p:nvSpPr>
        <p:spPr>
          <a:xfrm>
            <a:off x="307602" y="5221771"/>
            <a:ext cx="4056049" cy="201593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 smtClean="0"/>
              <a:t>Afasi</a:t>
            </a:r>
            <a:endParaRPr lang="en-US" dirty="0"/>
          </a:p>
          <a:p>
            <a:pPr lvl="0"/>
            <a:r>
              <a:rPr lang="da-DK" sz="2000" dirty="0" smtClean="0"/>
              <a:t>Udtryksevne, sprogforståelse, læsefunktion, skrivefunktion.</a:t>
            </a:r>
            <a:endParaRPr lang="en-US" sz="2000" dirty="0"/>
          </a:p>
          <a:p>
            <a:r>
              <a:rPr lang="da-DK" sz="2000" dirty="0" smtClean="0"/>
              <a:t>Metoder fx </a:t>
            </a:r>
            <a:r>
              <a:rPr lang="da-DK" sz="2000" dirty="0" err="1" smtClean="0"/>
              <a:t>Modak</a:t>
            </a:r>
            <a:r>
              <a:rPr lang="da-DK" sz="2000" dirty="0" smtClean="0"/>
              <a:t>, læseopgaver, skriveopgaver, </a:t>
            </a:r>
            <a:endParaRPr lang="en-US" sz="2000" dirty="0"/>
          </a:p>
          <a:p>
            <a:pPr lvl="0"/>
            <a:r>
              <a:rPr lang="da-DK" sz="2000" dirty="0"/>
              <a:t>g</a:t>
            </a:r>
            <a:r>
              <a:rPr lang="da-DK" sz="2000" dirty="0" smtClean="0"/>
              <a:t>enopbygning </a:t>
            </a:r>
            <a:r>
              <a:rPr lang="da-DK" sz="2000" dirty="0"/>
              <a:t>af </a:t>
            </a:r>
            <a:r>
              <a:rPr lang="da-DK" sz="2000" dirty="0" smtClean="0"/>
              <a:t>sprogfunktion m.m</a:t>
            </a:r>
            <a:r>
              <a:rPr lang="da-DK" sz="2000" dirty="0" smtClean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8" name="Tekstboks 7"/>
          <p:cNvSpPr txBox="1"/>
          <p:nvPr/>
        </p:nvSpPr>
        <p:spPr>
          <a:xfrm>
            <a:off x="331246" y="7359543"/>
            <a:ext cx="3620865" cy="163121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 smtClean="0"/>
              <a:t>Logopædisk status ved udskrivelsen,</a:t>
            </a:r>
          </a:p>
          <a:p>
            <a:r>
              <a:rPr lang="da-DK" dirty="0" smtClean="0"/>
              <a:t>orientering/henvisning til kommunalt regi</a:t>
            </a:r>
            <a:endParaRPr lang="en-US" dirty="0"/>
          </a:p>
        </p:txBody>
      </p:sp>
      <p:sp>
        <p:nvSpPr>
          <p:cNvPr id="9" name="Højrepil 8"/>
          <p:cNvSpPr/>
          <p:nvPr/>
        </p:nvSpPr>
        <p:spPr>
          <a:xfrm rot="18557282">
            <a:off x="6746417" y="565945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Højrepil 9"/>
          <p:cNvSpPr/>
          <p:nvPr/>
        </p:nvSpPr>
        <p:spPr>
          <a:xfrm rot="16200000">
            <a:off x="6006782" y="561659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Højrepil 10"/>
          <p:cNvSpPr/>
          <p:nvPr/>
        </p:nvSpPr>
        <p:spPr>
          <a:xfrm rot="15052920">
            <a:off x="5061772" y="579609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kstboks 5"/>
          <p:cNvSpPr txBox="1"/>
          <p:nvPr/>
        </p:nvSpPr>
        <p:spPr>
          <a:xfrm>
            <a:off x="331246" y="746444"/>
            <a:ext cx="4228337" cy="147732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/>
              <a:t>Logopædisk udredning, </a:t>
            </a:r>
            <a:endParaRPr lang="da-DK" dirty="0" smtClean="0"/>
          </a:p>
          <a:p>
            <a:r>
              <a:rPr lang="da-DK" dirty="0" smtClean="0"/>
              <a:t>herunder </a:t>
            </a:r>
            <a:r>
              <a:rPr lang="da-DK" dirty="0"/>
              <a:t>standardiserede </a:t>
            </a:r>
            <a:r>
              <a:rPr lang="da-DK" dirty="0" smtClean="0"/>
              <a:t>test:</a:t>
            </a:r>
            <a:endParaRPr lang="en-US" dirty="0"/>
          </a:p>
          <a:p>
            <a:pPr lvl="0"/>
            <a:r>
              <a:rPr lang="da-DK" sz="2000" dirty="0" smtClean="0"/>
              <a:t>WAB, CAT, MAST, FAVRES, PALPA,</a:t>
            </a:r>
            <a:endParaRPr lang="en-US" sz="2000" dirty="0"/>
          </a:p>
          <a:p>
            <a:pPr lvl="0"/>
            <a:r>
              <a:rPr lang="da-DK" sz="2000" dirty="0" smtClean="0"/>
              <a:t>CHMIT, STUAD</a:t>
            </a:r>
            <a:endParaRPr lang="en-US" sz="2000" dirty="0"/>
          </a:p>
        </p:txBody>
      </p:sp>
      <p:sp>
        <p:nvSpPr>
          <p:cNvPr id="12" name="Tekstboks 11"/>
          <p:cNvSpPr txBox="1"/>
          <p:nvPr/>
        </p:nvSpPr>
        <p:spPr>
          <a:xfrm>
            <a:off x="6738301" y="2888942"/>
            <a:ext cx="5750165" cy="1754326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sz="2800" dirty="0" err="1" smtClean="0"/>
              <a:t>Dysartri</a:t>
            </a:r>
            <a:r>
              <a:rPr lang="da-DK" sz="2800" dirty="0" smtClean="0"/>
              <a:t> </a:t>
            </a:r>
          </a:p>
          <a:p>
            <a:r>
              <a:rPr lang="da-DK" sz="2000" dirty="0"/>
              <a:t>R</a:t>
            </a:r>
            <a:r>
              <a:rPr lang="da-DK" sz="2000" dirty="0" smtClean="0"/>
              <a:t>espiration, </a:t>
            </a:r>
            <a:r>
              <a:rPr lang="da-DK" sz="2000" dirty="0" err="1" smtClean="0"/>
              <a:t>fonation</a:t>
            </a:r>
            <a:r>
              <a:rPr lang="da-DK" sz="2000" dirty="0" smtClean="0"/>
              <a:t>, resonans, artikulation, prosodi,</a:t>
            </a:r>
            <a:r>
              <a:rPr lang="da-DK" sz="2000" dirty="0"/>
              <a:t> </a:t>
            </a:r>
            <a:endParaRPr lang="en-US" sz="2000" dirty="0"/>
          </a:p>
          <a:p>
            <a:pPr lvl="0"/>
            <a:r>
              <a:rPr lang="da-DK" sz="2000" dirty="0" smtClean="0"/>
              <a:t>Metoder fx mundmotoriske øvelser, </a:t>
            </a:r>
            <a:r>
              <a:rPr lang="da-DK" sz="2000" dirty="0" err="1" smtClean="0"/>
              <a:t>VitalStim</a:t>
            </a:r>
            <a:r>
              <a:rPr lang="da-DK" sz="2000" dirty="0" smtClean="0"/>
              <a:t>, artikulationsøvelser, </a:t>
            </a:r>
            <a:r>
              <a:rPr lang="da-DK" sz="2000" dirty="0" err="1" smtClean="0"/>
              <a:t>fonation</a:t>
            </a:r>
            <a:r>
              <a:rPr lang="da-DK" sz="2000" dirty="0" smtClean="0"/>
              <a:t> i rør, respirationsøvelser mm. </a:t>
            </a:r>
          </a:p>
        </p:txBody>
      </p:sp>
      <p:sp>
        <p:nvSpPr>
          <p:cNvPr id="13" name="Tekstboks 12"/>
          <p:cNvSpPr txBox="1"/>
          <p:nvPr/>
        </p:nvSpPr>
        <p:spPr>
          <a:xfrm>
            <a:off x="8494937" y="7268321"/>
            <a:ext cx="3986964" cy="186204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/>
              <a:t>Kognitive kommunikationsvanskeligheder</a:t>
            </a:r>
            <a:endParaRPr lang="en-US" dirty="0"/>
          </a:p>
          <a:p>
            <a:pPr lvl="0"/>
            <a:r>
              <a:rPr lang="da-DK" sz="2000" dirty="0"/>
              <a:t>Vurdering af kommunikationsprofil</a:t>
            </a:r>
            <a:endParaRPr lang="en-US" sz="2000" dirty="0"/>
          </a:p>
          <a:p>
            <a:pPr lvl="0"/>
            <a:r>
              <a:rPr lang="da-DK" sz="2000" dirty="0" smtClean="0"/>
              <a:t>Metode fx ATSO, FAVRES</a:t>
            </a:r>
            <a:endParaRPr lang="en-US" sz="2000" dirty="0"/>
          </a:p>
        </p:txBody>
      </p:sp>
      <p:sp>
        <p:nvSpPr>
          <p:cNvPr id="14" name="Tekstboks 13"/>
          <p:cNvSpPr txBox="1"/>
          <p:nvPr/>
        </p:nvSpPr>
        <p:spPr>
          <a:xfrm>
            <a:off x="295478" y="2314557"/>
            <a:ext cx="4242723" cy="278537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/>
              <a:t>Rådgivning og vejledning til patient, pårørende og </a:t>
            </a:r>
            <a:r>
              <a:rPr lang="da-DK" dirty="0" smtClean="0"/>
              <a:t>tværfagligt personale</a:t>
            </a:r>
            <a:endParaRPr lang="en-US" dirty="0"/>
          </a:p>
          <a:p>
            <a:pPr lvl="0"/>
            <a:r>
              <a:rPr lang="da-DK" sz="2000" dirty="0" smtClean="0"/>
              <a:t>SCA / </a:t>
            </a:r>
            <a:r>
              <a:rPr lang="da-DK" sz="2000" dirty="0" err="1" smtClean="0"/>
              <a:t>KomTil</a:t>
            </a:r>
            <a:endParaRPr lang="en-US" sz="2000" dirty="0"/>
          </a:p>
          <a:p>
            <a:pPr lvl="0"/>
            <a:r>
              <a:rPr lang="da-DK" sz="2000" dirty="0"/>
              <a:t>Alternative kommunikationsmaterialer</a:t>
            </a:r>
            <a:endParaRPr lang="en-US" sz="2000" dirty="0"/>
          </a:p>
          <a:p>
            <a:pPr lvl="0"/>
            <a:r>
              <a:rPr lang="da-DK" sz="2000" dirty="0" smtClean="0"/>
              <a:t>Kommunikationsråd</a:t>
            </a:r>
          </a:p>
          <a:p>
            <a:pPr lvl="0"/>
            <a:r>
              <a:rPr lang="da-DK" sz="2000" dirty="0" err="1" smtClean="0"/>
              <a:t>Psykoedukation</a:t>
            </a:r>
            <a:r>
              <a:rPr lang="da-DK" sz="2000" dirty="0" smtClean="0"/>
              <a:t> (indsigt i egne kommunikative vanskeligheder)</a:t>
            </a:r>
            <a:endParaRPr lang="en-US" sz="2000" dirty="0"/>
          </a:p>
        </p:txBody>
      </p:sp>
      <p:sp>
        <p:nvSpPr>
          <p:cNvPr id="15" name="Tekstboks 14"/>
          <p:cNvSpPr txBox="1"/>
          <p:nvPr/>
        </p:nvSpPr>
        <p:spPr>
          <a:xfrm>
            <a:off x="6738301" y="746444"/>
            <a:ext cx="5744876" cy="206210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sz="2800" dirty="0" smtClean="0"/>
              <a:t>Sikring af kommunikationen </a:t>
            </a:r>
          </a:p>
          <a:p>
            <a:r>
              <a:rPr lang="da-DK" sz="2000" dirty="0" smtClean="0"/>
              <a:t>Sætte mål og evaluere mål</a:t>
            </a:r>
          </a:p>
          <a:p>
            <a:r>
              <a:rPr lang="da-DK" sz="2000" dirty="0" smtClean="0"/>
              <a:t>Udvikling af individuelt tilpasset kommunikations- </a:t>
            </a:r>
            <a:r>
              <a:rPr lang="da-DK" sz="2000" dirty="0"/>
              <a:t>og </a:t>
            </a:r>
            <a:r>
              <a:rPr lang="da-DK" sz="2000" dirty="0" smtClean="0"/>
              <a:t>undervisningsmateriale på </a:t>
            </a:r>
            <a:r>
              <a:rPr lang="da-DK" sz="2000" dirty="0"/>
              <a:t>krops- ,aktivitets- </a:t>
            </a:r>
            <a:r>
              <a:rPr lang="da-DK" sz="2000" dirty="0" smtClean="0"/>
              <a:t>og </a:t>
            </a:r>
            <a:r>
              <a:rPr lang="da-DK" sz="2000" dirty="0"/>
              <a:t>omgivelsesfaktor </a:t>
            </a:r>
            <a:r>
              <a:rPr lang="da-DK" sz="2000" dirty="0" smtClean="0"/>
              <a:t>niveau</a:t>
            </a:r>
          </a:p>
          <a:p>
            <a:r>
              <a:rPr lang="da-DK" sz="2000" dirty="0" smtClean="0"/>
              <a:t>Sikre optimale kommunikationsmuligheder </a:t>
            </a:r>
            <a:endParaRPr lang="en-US" sz="2000" dirty="0"/>
          </a:p>
        </p:txBody>
      </p:sp>
      <p:sp>
        <p:nvSpPr>
          <p:cNvPr id="16" name="Tekstboks 15"/>
          <p:cNvSpPr txBox="1"/>
          <p:nvPr/>
        </p:nvSpPr>
        <p:spPr>
          <a:xfrm>
            <a:off x="5101202" y="2888942"/>
            <a:ext cx="1215372" cy="178510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/>
              <a:t>Verbal </a:t>
            </a:r>
            <a:r>
              <a:rPr lang="da-DK" dirty="0" err="1"/>
              <a:t>apraksi</a:t>
            </a:r>
            <a:endParaRPr lang="en-US" dirty="0"/>
          </a:p>
          <a:p>
            <a:pPr lvl="0"/>
            <a:r>
              <a:rPr lang="da-DK" sz="2000" dirty="0" smtClean="0"/>
              <a:t>Metode fx PROMPT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0429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boks 1"/>
          <p:cNvSpPr txBox="1"/>
          <p:nvPr/>
        </p:nvSpPr>
        <p:spPr>
          <a:xfrm>
            <a:off x="3751456" y="120080"/>
            <a:ext cx="43600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4000" dirty="0" smtClean="0"/>
              <a:t>Tværfaglige opgaver</a:t>
            </a:r>
            <a:endParaRPr lang="en-US" sz="4000" dirty="0"/>
          </a:p>
        </p:txBody>
      </p:sp>
      <p:sp>
        <p:nvSpPr>
          <p:cNvPr id="4" name="Tekstboks 3"/>
          <p:cNvSpPr txBox="1"/>
          <p:nvPr/>
        </p:nvSpPr>
        <p:spPr>
          <a:xfrm>
            <a:off x="5931476" y="2398886"/>
            <a:ext cx="758541" cy="47705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FIM </a:t>
            </a:r>
            <a:endParaRPr lang="en-US" dirty="0"/>
          </a:p>
        </p:txBody>
      </p:sp>
      <p:sp>
        <p:nvSpPr>
          <p:cNvPr id="5" name="Tekstboks 4"/>
          <p:cNvSpPr txBox="1"/>
          <p:nvPr/>
        </p:nvSpPr>
        <p:spPr>
          <a:xfrm>
            <a:off x="225097" y="2267970"/>
            <a:ext cx="3253711" cy="1246495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Plejeforløbsplan</a:t>
            </a:r>
          </a:p>
          <a:p>
            <a:r>
              <a:rPr lang="da-DK" dirty="0" smtClean="0"/>
              <a:t>- </a:t>
            </a:r>
            <a:r>
              <a:rPr lang="da-DK" sz="1600" dirty="0" smtClean="0"/>
              <a:t>hjemmeplejen</a:t>
            </a:r>
          </a:p>
          <a:p>
            <a:r>
              <a:rPr lang="da-DK" dirty="0" smtClean="0"/>
              <a:t>-</a:t>
            </a:r>
            <a:r>
              <a:rPr lang="da-DK" sz="1600" dirty="0" smtClean="0"/>
              <a:t>  kontakt til hjerneskadekoordinator</a:t>
            </a:r>
            <a:endParaRPr lang="en-US" sz="1600" dirty="0"/>
          </a:p>
        </p:txBody>
      </p:sp>
      <p:sp>
        <p:nvSpPr>
          <p:cNvPr id="7" name="Tekstboks 6"/>
          <p:cNvSpPr txBox="1"/>
          <p:nvPr/>
        </p:nvSpPr>
        <p:spPr>
          <a:xfrm>
            <a:off x="8877813" y="1444778"/>
            <a:ext cx="2012748" cy="47705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 smtClean="0"/>
              <a:t>BEREP-møder</a:t>
            </a:r>
            <a:endParaRPr lang="en-US" dirty="0"/>
          </a:p>
        </p:txBody>
      </p:sp>
      <p:sp>
        <p:nvSpPr>
          <p:cNvPr id="8" name="Tekstboks 7"/>
          <p:cNvSpPr txBox="1"/>
          <p:nvPr/>
        </p:nvSpPr>
        <p:spPr>
          <a:xfrm>
            <a:off x="272312" y="6929099"/>
            <a:ext cx="2656753" cy="47705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Tværfaglig sparring</a:t>
            </a:r>
            <a:endParaRPr lang="en-US" dirty="0"/>
          </a:p>
        </p:txBody>
      </p:sp>
      <p:sp>
        <p:nvSpPr>
          <p:cNvPr id="10" name="Tekstboks 9"/>
          <p:cNvSpPr txBox="1"/>
          <p:nvPr/>
        </p:nvSpPr>
        <p:spPr>
          <a:xfrm>
            <a:off x="331339" y="5699594"/>
            <a:ext cx="2673361" cy="47705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Patientkonferencer</a:t>
            </a:r>
            <a:endParaRPr lang="en-US" dirty="0"/>
          </a:p>
        </p:txBody>
      </p:sp>
      <p:sp>
        <p:nvSpPr>
          <p:cNvPr id="11" name="Tekstboks 10"/>
          <p:cNvSpPr txBox="1"/>
          <p:nvPr/>
        </p:nvSpPr>
        <p:spPr>
          <a:xfrm>
            <a:off x="3949340" y="3255141"/>
            <a:ext cx="8571193" cy="47705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BEREP/udvidet koordinering møde i forbindelse med udskrivelse</a:t>
            </a:r>
            <a:endParaRPr lang="en-US" dirty="0"/>
          </a:p>
        </p:txBody>
      </p:sp>
      <p:sp>
        <p:nvSpPr>
          <p:cNvPr id="12" name="Tekstboks 11"/>
          <p:cNvSpPr txBox="1"/>
          <p:nvPr/>
        </p:nvSpPr>
        <p:spPr>
          <a:xfrm>
            <a:off x="600969" y="1501904"/>
            <a:ext cx="4562810" cy="47705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 smtClean="0"/>
              <a:t>Patient og pårørende inddragelse</a:t>
            </a:r>
            <a:endParaRPr lang="en-US" dirty="0"/>
          </a:p>
        </p:txBody>
      </p:sp>
      <p:sp>
        <p:nvSpPr>
          <p:cNvPr id="9" name="Tekstboks 8"/>
          <p:cNvSpPr txBox="1"/>
          <p:nvPr/>
        </p:nvSpPr>
        <p:spPr>
          <a:xfrm>
            <a:off x="7480920" y="5188517"/>
            <a:ext cx="3155031" cy="47705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Tværfaglig</a:t>
            </a:r>
            <a:r>
              <a:rPr lang="da-DK" dirty="0" smtClean="0">
                <a:solidFill>
                  <a:srgbClr val="FF0000"/>
                </a:solidFill>
              </a:rPr>
              <a:t> </a:t>
            </a:r>
            <a:r>
              <a:rPr lang="da-DK" dirty="0" smtClean="0"/>
              <a:t>supervision</a:t>
            </a:r>
            <a:endParaRPr lang="en-US" dirty="0"/>
          </a:p>
        </p:txBody>
      </p:sp>
      <p:sp>
        <p:nvSpPr>
          <p:cNvPr id="13" name="Højrepil 12"/>
          <p:cNvSpPr/>
          <p:nvPr/>
        </p:nvSpPr>
        <p:spPr>
          <a:xfrm rot="18680496">
            <a:off x="6587048" y="6681883"/>
            <a:ext cx="85748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Højrepil 14"/>
          <p:cNvSpPr/>
          <p:nvPr/>
        </p:nvSpPr>
        <p:spPr>
          <a:xfrm rot="16200000">
            <a:off x="5393015" y="632468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Højrepil 15"/>
          <p:cNvSpPr/>
          <p:nvPr/>
        </p:nvSpPr>
        <p:spPr>
          <a:xfrm rot="13682962">
            <a:off x="3967381" y="673771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0" name="Picture 6" descr="Billedresultat for toolbox brown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7563" y="7460431"/>
            <a:ext cx="2140769" cy="2140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kstboks 13"/>
          <p:cNvSpPr txBox="1"/>
          <p:nvPr/>
        </p:nvSpPr>
        <p:spPr>
          <a:xfrm>
            <a:off x="388091" y="4224536"/>
            <a:ext cx="5584477" cy="86177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Genoptræningsplaner, </a:t>
            </a:r>
          </a:p>
          <a:p>
            <a:r>
              <a:rPr lang="da-DK" dirty="0" smtClean="0"/>
              <a:t>ved rehabilitering på specialiseret niveau.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7" name="Tekstboks 16"/>
          <p:cNvSpPr txBox="1"/>
          <p:nvPr/>
        </p:nvSpPr>
        <p:spPr>
          <a:xfrm>
            <a:off x="8877813" y="6579153"/>
            <a:ext cx="2492862" cy="47705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Døgnrytmeplaner</a:t>
            </a:r>
            <a:endParaRPr lang="en-US" dirty="0"/>
          </a:p>
        </p:txBody>
      </p:sp>
      <p:sp>
        <p:nvSpPr>
          <p:cNvPr id="6" name="Tekstboks 5"/>
          <p:cNvSpPr txBox="1"/>
          <p:nvPr/>
        </p:nvSpPr>
        <p:spPr>
          <a:xfrm>
            <a:off x="7451231" y="4248418"/>
            <a:ext cx="3053656" cy="47705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Udskrivelsesrapporter</a:t>
            </a:r>
            <a:endParaRPr lang="da-DK" dirty="0"/>
          </a:p>
        </p:txBody>
      </p:sp>
      <p:sp>
        <p:nvSpPr>
          <p:cNvPr id="18" name="Tekstboks 17"/>
          <p:cNvSpPr txBox="1"/>
          <p:nvPr/>
        </p:nvSpPr>
        <p:spPr>
          <a:xfrm>
            <a:off x="7466341" y="2381675"/>
            <a:ext cx="2738250" cy="47705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Rundbordssamtaler</a:t>
            </a:r>
            <a:endParaRPr lang="da-DK" dirty="0"/>
          </a:p>
        </p:txBody>
      </p:sp>
      <p:sp>
        <p:nvSpPr>
          <p:cNvPr id="19" name="Tekstboks 18"/>
          <p:cNvSpPr txBox="1"/>
          <p:nvPr/>
        </p:nvSpPr>
        <p:spPr>
          <a:xfrm>
            <a:off x="6908332" y="1444778"/>
            <a:ext cx="657168" cy="47705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a-DK" dirty="0" smtClean="0"/>
              <a:t>EFA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7742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4049663"/>
              </p:ext>
            </p:extLst>
          </p:nvPr>
        </p:nvGraphicFramePr>
        <p:xfrm>
          <a:off x="92075" y="92075"/>
          <a:ext cx="12675280" cy="89569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Acrobat Document" r:id="rId3" imgW="8019905" imgH="5667262" progId="AcroExch.Document.2017">
                  <p:embed/>
                </p:oleObj>
              </mc:Choice>
              <mc:Fallback>
                <p:oleObj name="Acrobat Document" r:id="rId3" imgW="8019905" imgH="5667262" progId="AcroExch.Document.201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2075" y="92075"/>
                        <a:ext cx="12675280" cy="89569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20298642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1268</TotalTime>
  <Words>940</Words>
  <Application>Microsoft Office PowerPoint</Application>
  <PresentationFormat>A3-papir (297 x 420 mm)</PresentationFormat>
  <Paragraphs>227</Paragraphs>
  <Slides>8</Slides>
  <Notes>0</Notes>
  <HiddenSlides>0</HiddenSlides>
  <MMClips>0</MMClips>
  <ScaleCrop>false</ScaleCrop>
  <HeadingPairs>
    <vt:vector size="8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Integrerede OLE-servere</vt:lpstr>
      </vt:variant>
      <vt:variant>
        <vt:i4>1</vt:i4>
      </vt:variant>
      <vt:variant>
        <vt:lpstr>Slidetitler</vt:lpstr>
      </vt:variant>
      <vt:variant>
        <vt:i4>8</vt:i4>
      </vt:variant>
    </vt:vector>
  </HeadingPairs>
  <TitlesOfParts>
    <vt:vector size="12" baseType="lpstr">
      <vt:lpstr>Arial</vt:lpstr>
      <vt:lpstr>Calibri</vt:lpstr>
      <vt:lpstr>Kontortema</vt:lpstr>
      <vt:lpstr>Acrobat Document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Region Syddanmark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Anni Jungdal</dc:creator>
  <cp:lastModifiedBy>Susanne Asmussen</cp:lastModifiedBy>
  <cp:revision>91</cp:revision>
  <cp:lastPrinted>2022-03-22T15:31:01Z</cp:lastPrinted>
  <dcterms:created xsi:type="dcterms:W3CDTF">2017-09-19T09:53:15Z</dcterms:created>
  <dcterms:modified xsi:type="dcterms:W3CDTF">2023-09-25T12:25:31Z</dcterms:modified>
</cp:coreProperties>
</file>